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56" r:id="rId2"/>
    <p:sldId id="260" r:id="rId3"/>
    <p:sldId id="266" r:id="rId4"/>
    <p:sldId id="257" r:id="rId5"/>
    <p:sldId id="259" r:id="rId6"/>
    <p:sldId id="268" r:id="rId7"/>
    <p:sldId id="275" r:id="rId8"/>
    <p:sldId id="276" r:id="rId9"/>
    <p:sldId id="267" r:id="rId10"/>
    <p:sldId id="277" r:id="rId11"/>
    <p:sldId id="280" r:id="rId12"/>
    <p:sldId id="281" r:id="rId13"/>
    <p:sldId id="282" r:id="rId14"/>
    <p:sldId id="278" r:id="rId15"/>
    <p:sldId id="279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5" r:id="rId27"/>
    <p:sldId id="298" r:id="rId28"/>
    <p:sldId id="296" r:id="rId29"/>
    <p:sldId id="297" r:id="rId30"/>
    <p:sldId id="294" r:id="rId31"/>
    <p:sldId id="293" r:id="rId32"/>
    <p:sldId id="27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3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5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2B6174-44A1-4D19-9A40-C24E6CF22EF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CDBBAC-340E-48B2-BE12-8F6CE340FD6B}">
      <dgm:prSet/>
      <dgm:spPr/>
      <dgm:t>
        <a:bodyPr/>
        <a:lstStyle/>
        <a:p>
          <a:pPr>
            <a:lnSpc>
              <a:spcPct val="100000"/>
            </a:lnSpc>
          </a:pPr>
          <a:r>
            <a:rPr lang="fr-CH" dirty="0"/>
            <a:t>Combine</a:t>
          </a:r>
          <a:endParaRPr lang="en-US" dirty="0"/>
        </a:p>
      </dgm:t>
    </dgm:pt>
    <dgm:pt modelId="{C3810AE3-5FB3-4979-BCA9-4DCA2E594D67}" type="parTrans" cxnId="{B9A7D482-9E2B-492D-99C1-DCEDDA19D45E}">
      <dgm:prSet/>
      <dgm:spPr/>
      <dgm:t>
        <a:bodyPr/>
        <a:lstStyle/>
        <a:p>
          <a:endParaRPr lang="en-US"/>
        </a:p>
      </dgm:t>
    </dgm:pt>
    <dgm:pt modelId="{766048A3-1927-4500-9180-1BA892769656}" type="sibTrans" cxnId="{B9A7D482-9E2B-492D-99C1-DCEDDA19D45E}">
      <dgm:prSet/>
      <dgm:spPr/>
      <dgm:t>
        <a:bodyPr/>
        <a:lstStyle/>
        <a:p>
          <a:endParaRPr lang="en-US"/>
        </a:p>
      </dgm:t>
    </dgm:pt>
    <dgm:pt modelId="{B8DA0FED-D803-4CA4-9CC2-5DFE6FB93163}">
      <dgm:prSet/>
      <dgm:spPr/>
      <dgm:t>
        <a:bodyPr/>
        <a:lstStyle/>
        <a:p>
          <a:pPr>
            <a:lnSpc>
              <a:spcPct val="100000"/>
            </a:lnSpc>
          </a:pPr>
          <a:r>
            <a:rPr lang="fr-CH" dirty="0"/>
            <a:t>Compare</a:t>
          </a:r>
          <a:endParaRPr lang="en-US" dirty="0"/>
        </a:p>
      </dgm:t>
    </dgm:pt>
    <dgm:pt modelId="{0BE2D291-CBCE-463A-9DAC-E1474116645C}" type="parTrans" cxnId="{681221A2-BD00-479A-A964-2295CCB11704}">
      <dgm:prSet/>
      <dgm:spPr/>
      <dgm:t>
        <a:bodyPr/>
        <a:lstStyle/>
        <a:p>
          <a:endParaRPr lang="en-US"/>
        </a:p>
      </dgm:t>
    </dgm:pt>
    <dgm:pt modelId="{13130F2E-C026-4978-91C1-CB58A130CB14}" type="sibTrans" cxnId="{681221A2-BD00-479A-A964-2295CCB11704}">
      <dgm:prSet/>
      <dgm:spPr/>
      <dgm:t>
        <a:bodyPr/>
        <a:lstStyle/>
        <a:p>
          <a:endParaRPr lang="en-US"/>
        </a:p>
      </dgm:t>
    </dgm:pt>
    <dgm:pt modelId="{2BAFD435-B2A8-49BF-A54B-4493E4036CEF}">
      <dgm:prSet/>
      <dgm:spPr/>
      <dgm:t>
        <a:bodyPr/>
        <a:lstStyle/>
        <a:p>
          <a:pPr>
            <a:lnSpc>
              <a:spcPct val="100000"/>
            </a:lnSpc>
          </a:pPr>
          <a:r>
            <a:rPr lang="fr-CH" dirty="0"/>
            <a:t>Analyse</a:t>
          </a:r>
          <a:endParaRPr lang="en-US" dirty="0"/>
        </a:p>
      </dgm:t>
    </dgm:pt>
    <dgm:pt modelId="{49772B79-BBAC-412F-9595-347125F9B788}" type="parTrans" cxnId="{CD300DF4-455C-44E7-B1B4-260498B500C2}">
      <dgm:prSet/>
      <dgm:spPr/>
      <dgm:t>
        <a:bodyPr/>
        <a:lstStyle/>
        <a:p>
          <a:endParaRPr lang="en-US"/>
        </a:p>
      </dgm:t>
    </dgm:pt>
    <dgm:pt modelId="{D1969FBB-834F-44BB-9757-849B557C3271}" type="sibTrans" cxnId="{CD300DF4-455C-44E7-B1B4-260498B500C2}">
      <dgm:prSet/>
      <dgm:spPr/>
      <dgm:t>
        <a:bodyPr/>
        <a:lstStyle/>
        <a:p>
          <a:endParaRPr lang="en-US"/>
        </a:p>
      </dgm:t>
    </dgm:pt>
    <dgm:pt modelId="{FFF24354-0D6F-41B5-9974-51ABABD76DC2}" type="pres">
      <dgm:prSet presAssocID="{F22B6174-44A1-4D19-9A40-C24E6CF22EFA}" presName="root" presStyleCnt="0">
        <dgm:presLayoutVars>
          <dgm:dir/>
          <dgm:resizeHandles val="exact"/>
        </dgm:presLayoutVars>
      </dgm:prSet>
      <dgm:spPr/>
    </dgm:pt>
    <dgm:pt modelId="{0F6FEE1E-1EC3-4F22-8E2B-740665E9ED25}" type="pres">
      <dgm:prSet presAssocID="{37CDBBAC-340E-48B2-BE12-8F6CE340FD6B}" presName="compNode" presStyleCnt="0"/>
      <dgm:spPr/>
    </dgm:pt>
    <dgm:pt modelId="{CBEEF279-E8B6-4274-9762-27460EFD17D0}" type="pres">
      <dgm:prSet presAssocID="{37CDBBAC-340E-48B2-BE12-8F6CE340FD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en"/>
        </a:ext>
      </dgm:extLst>
    </dgm:pt>
    <dgm:pt modelId="{F7A57965-6991-4A95-AA4F-C46FFBF07A66}" type="pres">
      <dgm:prSet presAssocID="{37CDBBAC-340E-48B2-BE12-8F6CE340FD6B}" presName="spaceRect" presStyleCnt="0"/>
      <dgm:spPr/>
    </dgm:pt>
    <dgm:pt modelId="{309D45B3-F851-4369-B694-860FAE02F72A}" type="pres">
      <dgm:prSet presAssocID="{37CDBBAC-340E-48B2-BE12-8F6CE340FD6B}" presName="textRect" presStyleLbl="revTx" presStyleIdx="0" presStyleCnt="3">
        <dgm:presLayoutVars>
          <dgm:chMax val="1"/>
          <dgm:chPref val="1"/>
        </dgm:presLayoutVars>
      </dgm:prSet>
      <dgm:spPr/>
    </dgm:pt>
    <dgm:pt modelId="{1689E4B1-F9FD-4B92-A946-A14052B88E69}" type="pres">
      <dgm:prSet presAssocID="{766048A3-1927-4500-9180-1BA892769656}" presName="sibTrans" presStyleCnt="0"/>
      <dgm:spPr/>
    </dgm:pt>
    <dgm:pt modelId="{270F9CFD-5705-4036-ACCD-006E658582F4}" type="pres">
      <dgm:prSet presAssocID="{B8DA0FED-D803-4CA4-9CC2-5DFE6FB93163}" presName="compNode" presStyleCnt="0"/>
      <dgm:spPr/>
    </dgm:pt>
    <dgm:pt modelId="{E6B16614-4A8F-42C1-BD71-CD976EB6A99F}" type="pres">
      <dgm:prSet presAssocID="{B8DA0FED-D803-4CA4-9CC2-5DFE6FB9316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AFEED817-6DCB-4CCB-91B0-4019FB1EDB3A}" type="pres">
      <dgm:prSet presAssocID="{B8DA0FED-D803-4CA4-9CC2-5DFE6FB93163}" presName="spaceRect" presStyleCnt="0"/>
      <dgm:spPr/>
    </dgm:pt>
    <dgm:pt modelId="{19BDF574-3E39-4E2C-BB5F-F8DBA82C5A1D}" type="pres">
      <dgm:prSet presAssocID="{B8DA0FED-D803-4CA4-9CC2-5DFE6FB93163}" presName="textRect" presStyleLbl="revTx" presStyleIdx="1" presStyleCnt="3">
        <dgm:presLayoutVars>
          <dgm:chMax val="1"/>
          <dgm:chPref val="1"/>
        </dgm:presLayoutVars>
      </dgm:prSet>
      <dgm:spPr/>
    </dgm:pt>
    <dgm:pt modelId="{8BBAE0CE-A939-4CFD-97DA-4FA3D7310BA7}" type="pres">
      <dgm:prSet presAssocID="{13130F2E-C026-4978-91C1-CB58A130CB14}" presName="sibTrans" presStyleCnt="0"/>
      <dgm:spPr/>
    </dgm:pt>
    <dgm:pt modelId="{2507F725-5161-4BBB-8E8D-3FA9CBF8E68F}" type="pres">
      <dgm:prSet presAssocID="{2BAFD435-B2A8-49BF-A54B-4493E4036CEF}" presName="compNode" presStyleCnt="0"/>
      <dgm:spPr/>
    </dgm:pt>
    <dgm:pt modelId="{730FCAA1-CEE2-4A26-BDB7-40605A846B9C}" type="pres">
      <dgm:prSet presAssocID="{2BAFD435-B2A8-49BF-A54B-4493E4036CE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8BD8C65-2CBC-40F2-B0FD-238A8112AD51}" type="pres">
      <dgm:prSet presAssocID="{2BAFD435-B2A8-49BF-A54B-4493E4036CEF}" presName="spaceRect" presStyleCnt="0"/>
      <dgm:spPr/>
    </dgm:pt>
    <dgm:pt modelId="{EE2EE071-9CAF-4F23-AE1E-02C015F67CC5}" type="pres">
      <dgm:prSet presAssocID="{2BAFD435-B2A8-49BF-A54B-4493E4036CE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424B401-6188-48A4-A2E1-EACF74A14700}" type="presOf" srcId="{F22B6174-44A1-4D19-9A40-C24E6CF22EFA}" destId="{FFF24354-0D6F-41B5-9974-51ABABD76DC2}" srcOrd="0" destOrd="0" presId="urn:microsoft.com/office/officeart/2018/2/layout/IconLabelList"/>
    <dgm:cxn modelId="{11394233-DDA3-4FDE-A31D-15D94C5FD8EF}" type="presOf" srcId="{37CDBBAC-340E-48B2-BE12-8F6CE340FD6B}" destId="{309D45B3-F851-4369-B694-860FAE02F72A}" srcOrd="0" destOrd="0" presId="urn:microsoft.com/office/officeart/2018/2/layout/IconLabelList"/>
    <dgm:cxn modelId="{B9A7D482-9E2B-492D-99C1-DCEDDA19D45E}" srcId="{F22B6174-44A1-4D19-9A40-C24E6CF22EFA}" destId="{37CDBBAC-340E-48B2-BE12-8F6CE340FD6B}" srcOrd="0" destOrd="0" parTransId="{C3810AE3-5FB3-4979-BCA9-4DCA2E594D67}" sibTransId="{766048A3-1927-4500-9180-1BA892769656}"/>
    <dgm:cxn modelId="{681221A2-BD00-479A-A964-2295CCB11704}" srcId="{F22B6174-44A1-4D19-9A40-C24E6CF22EFA}" destId="{B8DA0FED-D803-4CA4-9CC2-5DFE6FB93163}" srcOrd="1" destOrd="0" parTransId="{0BE2D291-CBCE-463A-9DAC-E1474116645C}" sibTransId="{13130F2E-C026-4978-91C1-CB58A130CB14}"/>
    <dgm:cxn modelId="{9D89CCE4-4876-4F00-B002-0CBB51C80219}" type="presOf" srcId="{2BAFD435-B2A8-49BF-A54B-4493E4036CEF}" destId="{EE2EE071-9CAF-4F23-AE1E-02C015F67CC5}" srcOrd="0" destOrd="0" presId="urn:microsoft.com/office/officeart/2018/2/layout/IconLabelList"/>
    <dgm:cxn modelId="{2372F7E7-D07B-48FB-922A-F7BB19CF1EC9}" type="presOf" srcId="{B8DA0FED-D803-4CA4-9CC2-5DFE6FB93163}" destId="{19BDF574-3E39-4E2C-BB5F-F8DBA82C5A1D}" srcOrd="0" destOrd="0" presId="urn:microsoft.com/office/officeart/2018/2/layout/IconLabelList"/>
    <dgm:cxn modelId="{CD300DF4-455C-44E7-B1B4-260498B500C2}" srcId="{F22B6174-44A1-4D19-9A40-C24E6CF22EFA}" destId="{2BAFD435-B2A8-49BF-A54B-4493E4036CEF}" srcOrd="2" destOrd="0" parTransId="{49772B79-BBAC-412F-9595-347125F9B788}" sibTransId="{D1969FBB-834F-44BB-9757-849B557C3271}"/>
    <dgm:cxn modelId="{B419AF3D-2749-499C-8FFA-012146EB4856}" type="presParOf" srcId="{FFF24354-0D6F-41B5-9974-51ABABD76DC2}" destId="{0F6FEE1E-1EC3-4F22-8E2B-740665E9ED25}" srcOrd="0" destOrd="0" presId="urn:microsoft.com/office/officeart/2018/2/layout/IconLabelList"/>
    <dgm:cxn modelId="{3ADDD6DA-C5D5-4BCE-94CE-EE941EC4CAC7}" type="presParOf" srcId="{0F6FEE1E-1EC3-4F22-8E2B-740665E9ED25}" destId="{CBEEF279-E8B6-4274-9762-27460EFD17D0}" srcOrd="0" destOrd="0" presId="urn:microsoft.com/office/officeart/2018/2/layout/IconLabelList"/>
    <dgm:cxn modelId="{188B64A8-E361-4D11-85D4-055053BEC4AE}" type="presParOf" srcId="{0F6FEE1E-1EC3-4F22-8E2B-740665E9ED25}" destId="{F7A57965-6991-4A95-AA4F-C46FFBF07A66}" srcOrd="1" destOrd="0" presId="urn:microsoft.com/office/officeart/2018/2/layout/IconLabelList"/>
    <dgm:cxn modelId="{867361A2-2B57-46FF-AF4D-8CA11F072FB5}" type="presParOf" srcId="{0F6FEE1E-1EC3-4F22-8E2B-740665E9ED25}" destId="{309D45B3-F851-4369-B694-860FAE02F72A}" srcOrd="2" destOrd="0" presId="urn:microsoft.com/office/officeart/2018/2/layout/IconLabelList"/>
    <dgm:cxn modelId="{710B9A35-5034-4A1F-8B85-7C92505F8492}" type="presParOf" srcId="{FFF24354-0D6F-41B5-9974-51ABABD76DC2}" destId="{1689E4B1-F9FD-4B92-A946-A14052B88E69}" srcOrd="1" destOrd="0" presId="urn:microsoft.com/office/officeart/2018/2/layout/IconLabelList"/>
    <dgm:cxn modelId="{2E04201A-BEF9-4D30-8F98-A5FD57E0094B}" type="presParOf" srcId="{FFF24354-0D6F-41B5-9974-51ABABD76DC2}" destId="{270F9CFD-5705-4036-ACCD-006E658582F4}" srcOrd="2" destOrd="0" presId="urn:microsoft.com/office/officeart/2018/2/layout/IconLabelList"/>
    <dgm:cxn modelId="{105FCB32-97D5-4F95-8385-1A222E1D85D3}" type="presParOf" srcId="{270F9CFD-5705-4036-ACCD-006E658582F4}" destId="{E6B16614-4A8F-42C1-BD71-CD976EB6A99F}" srcOrd="0" destOrd="0" presId="urn:microsoft.com/office/officeart/2018/2/layout/IconLabelList"/>
    <dgm:cxn modelId="{CD5A11CA-FFCC-40E4-836E-6E1F483B2256}" type="presParOf" srcId="{270F9CFD-5705-4036-ACCD-006E658582F4}" destId="{AFEED817-6DCB-4CCB-91B0-4019FB1EDB3A}" srcOrd="1" destOrd="0" presId="urn:microsoft.com/office/officeart/2018/2/layout/IconLabelList"/>
    <dgm:cxn modelId="{E055A3D2-B612-428F-88A9-4C4D78C03FD2}" type="presParOf" srcId="{270F9CFD-5705-4036-ACCD-006E658582F4}" destId="{19BDF574-3E39-4E2C-BB5F-F8DBA82C5A1D}" srcOrd="2" destOrd="0" presId="urn:microsoft.com/office/officeart/2018/2/layout/IconLabelList"/>
    <dgm:cxn modelId="{A3C5D007-B0E1-4F77-948A-2E70F482A5D1}" type="presParOf" srcId="{FFF24354-0D6F-41B5-9974-51ABABD76DC2}" destId="{8BBAE0CE-A939-4CFD-97DA-4FA3D7310BA7}" srcOrd="3" destOrd="0" presId="urn:microsoft.com/office/officeart/2018/2/layout/IconLabelList"/>
    <dgm:cxn modelId="{E78DEDAA-A682-4948-93E4-93B58714B7DF}" type="presParOf" srcId="{FFF24354-0D6F-41B5-9974-51ABABD76DC2}" destId="{2507F725-5161-4BBB-8E8D-3FA9CBF8E68F}" srcOrd="4" destOrd="0" presId="urn:microsoft.com/office/officeart/2018/2/layout/IconLabelList"/>
    <dgm:cxn modelId="{6B855E84-CFD0-4E0C-86F5-A13389D331A5}" type="presParOf" srcId="{2507F725-5161-4BBB-8E8D-3FA9CBF8E68F}" destId="{730FCAA1-CEE2-4A26-BDB7-40605A846B9C}" srcOrd="0" destOrd="0" presId="urn:microsoft.com/office/officeart/2018/2/layout/IconLabelList"/>
    <dgm:cxn modelId="{1081F1C2-8B20-4F73-AF8F-A976DBB05725}" type="presParOf" srcId="{2507F725-5161-4BBB-8E8D-3FA9CBF8E68F}" destId="{98BD8C65-2CBC-40F2-B0FD-238A8112AD51}" srcOrd="1" destOrd="0" presId="urn:microsoft.com/office/officeart/2018/2/layout/IconLabelList"/>
    <dgm:cxn modelId="{662AFBCA-5505-475D-BA76-6A436DEFCC33}" type="presParOf" srcId="{2507F725-5161-4BBB-8E8D-3FA9CBF8E68F}" destId="{EE2EE071-9CAF-4F23-AE1E-02C015F67CC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2B6174-44A1-4D19-9A40-C24E6CF22EF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CDBBAC-340E-48B2-BE12-8F6CE340FD6B}">
      <dgm:prSet/>
      <dgm:spPr/>
      <dgm:t>
        <a:bodyPr/>
        <a:lstStyle/>
        <a:p>
          <a:pPr>
            <a:lnSpc>
              <a:spcPct val="100000"/>
            </a:lnSpc>
          </a:pPr>
          <a:r>
            <a:rPr lang="fr-CH" dirty="0">
              <a:solidFill>
                <a:srgbClr val="00B050"/>
              </a:solidFill>
            </a:rPr>
            <a:t>Combine</a:t>
          </a:r>
          <a:endParaRPr lang="en-US" dirty="0">
            <a:solidFill>
              <a:srgbClr val="00B050"/>
            </a:solidFill>
          </a:endParaRPr>
        </a:p>
      </dgm:t>
    </dgm:pt>
    <dgm:pt modelId="{C3810AE3-5FB3-4979-BCA9-4DCA2E594D67}" type="parTrans" cxnId="{B9A7D482-9E2B-492D-99C1-DCEDDA19D45E}">
      <dgm:prSet/>
      <dgm:spPr/>
      <dgm:t>
        <a:bodyPr/>
        <a:lstStyle/>
        <a:p>
          <a:endParaRPr lang="en-US"/>
        </a:p>
      </dgm:t>
    </dgm:pt>
    <dgm:pt modelId="{766048A3-1927-4500-9180-1BA892769656}" type="sibTrans" cxnId="{B9A7D482-9E2B-492D-99C1-DCEDDA19D45E}">
      <dgm:prSet/>
      <dgm:spPr/>
      <dgm:t>
        <a:bodyPr/>
        <a:lstStyle/>
        <a:p>
          <a:endParaRPr lang="en-US"/>
        </a:p>
      </dgm:t>
    </dgm:pt>
    <dgm:pt modelId="{B8DA0FED-D803-4CA4-9CC2-5DFE6FB93163}">
      <dgm:prSet/>
      <dgm:spPr/>
      <dgm:t>
        <a:bodyPr/>
        <a:lstStyle/>
        <a:p>
          <a:pPr>
            <a:lnSpc>
              <a:spcPct val="100000"/>
            </a:lnSpc>
          </a:pPr>
          <a:r>
            <a:rPr lang="fr-CH" dirty="0">
              <a:solidFill>
                <a:srgbClr val="00B050"/>
              </a:solidFill>
            </a:rPr>
            <a:t>Compare</a:t>
          </a:r>
          <a:endParaRPr lang="en-US" dirty="0">
            <a:solidFill>
              <a:srgbClr val="00B050"/>
            </a:solidFill>
          </a:endParaRPr>
        </a:p>
      </dgm:t>
    </dgm:pt>
    <dgm:pt modelId="{0BE2D291-CBCE-463A-9DAC-E1474116645C}" type="parTrans" cxnId="{681221A2-BD00-479A-A964-2295CCB11704}">
      <dgm:prSet/>
      <dgm:spPr/>
      <dgm:t>
        <a:bodyPr/>
        <a:lstStyle/>
        <a:p>
          <a:endParaRPr lang="en-US"/>
        </a:p>
      </dgm:t>
    </dgm:pt>
    <dgm:pt modelId="{13130F2E-C026-4978-91C1-CB58A130CB14}" type="sibTrans" cxnId="{681221A2-BD00-479A-A964-2295CCB11704}">
      <dgm:prSet/>
      <dgm:spPr/>
      <dgm:t>
        <a:bodyPr/>
        <a:lstStyle/>
        <a:p>
          <a:endParaRPr lang="en-US"/>
        </a:p>
      </dgm:t>
    </dgm:pt>
    <dgm:pt modelId="{2BAFD435-B2A8-49BF-A54B-4493E4036CEF}">
      <dgm:prSet/>
      <dgm:spPr/>
      <dgm:t>
        <a:bodyPr/>
        <a:lstStyle/>
        <a:p>
          <a:pPr>
            <a:lnSpc>
              <a:spcPct val="100000"/>
            </a:lnSpc>
          </a:pPr>
          <a:r>
            <a:rPr lang="fr-CH" dirty="0">
              <a:solidFill>
                <a:srgbClr val="00B050"/>
              </a:solidFill>
            </a:rPr>
            <a:t>Analyse</a:t>
          </a:r>
          <a:endParaRPr lang="en-US" dirty="0">
            <a:solidFill>
              <a:srgbClr val="00B050"/>
            </a:solidFill>
          </a:endParaRPr>
        </a:p>
      </dgm:t>
    </dgm:pt>
    <dgm:pt modelId="{49772B79-BBAC-412F-9595-347125F9B788}" type="parTrans" cxnId="{CD300DF4-455C-44E7-B1B4-260498B500C2}">
      <dgm:prSet/>
      <dgm:spPr/>
      <dgm:t>
        <a:bodyPr/>
        <a:lstStyle/>
        <a:p>
          <a:endParaRPr lang="en-US"/>
        </a:p>
      </dgm:t>
    </dgm:pt>
    <dgm:pt modelId="{D1969FBB-834F-44BB-9757-849B557C3271}" type="sibTrans" cxnId="{CD300DF4-455C-44E7-B1B4-260498B500C2}">
      <dgm:prSet/>
      <dgm:spPr/>
      <dgm:t>
        <a:bodyPr/>
        <a:lstStyle/>
        <a:p>
          <a:endParaRPr lang="en-US"/>
        </a:p>
      </dgm:t>
    </dgm:pt>
    <dgm:pt modelId="{FFF24354-0D6F-41B5-9974-51ABABD76DC2}" type="pres">
      <dgm:prSet presAssocID="{F22B6174-44A1-4D19-9A40-C24E6CF22EFA}" presName="root" presStyleCnt="0">
        <dgm:presLayoutVars>
          <dgm:dir/>
          <dgm:resizeHandles val="exact"/>
        </dgm:presLayoutVars>
      </dgm:prSet>
      <dgm:spPr/>
    </dgm:pt>
    <dgm:pt modelId="{0F6FEE1E-1EC3-4F22-8E2B-740665E9ED25}" type="pres">
      <dgm:prSet presAssocID="{37CDBBAC-340E-48B2-BE12-8F6CE340FD6B}" presName="compNode" presStyleCnt="0"/>
      <dgm:spPr/>
    </dgm:pt>
    <dgm:pt modelId="{CBEEF279-E8B6-4274-9762-27460EFD17D0}" type="pres">
      <dgm:prSet presAssocID="{37CDBBAC-340E-48B2-BE12-8F6CE340FD6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en"/>
        </a:ext>
      </dgm:extLst>
    </dgm:pt>
    <dgm:pt modelId="{F7A57965-6991-4A95-AA4F-C46FFBF07A66}" type="pres">
      <dgm:prSet presAssocID="{37CDBBAC-340E-48B2-BE12-8F6CE340FD6B}" presName="spaceRect" presStyleCnt="0"/>
      <dgm:spPr/>
    </dgm:pt>
    <dgm:pt modelId="{309D45B3-F851-4369-B694-860FAE02F72A}" type="pres">
      <dgm:prSet presAssocID="{37CDBBAC-340E-48B2-BE12-8F6CE340FD6B}" presName="textRect" presStyleLbl="revTx" presStyleIdx="0" presStyleCnt="3">
        <dgm:presLayoutVars>
          <dgm:chMax val="1"/>
          <dgm:chPref val="1"/>
        </dgm:presLayoutVars>
      </dgm:prSet>
      <dgm:spPr/>
    </dgm:pt>
    <dgm:pt modelId="{1689E4B1-F9FD-4B92-A946-A14052B88E69}" type="pres">
      <dgm:prSet presAssocID="{766048A3-1927-4500-9180-1BA892769656}" presName="sibTrans" presStyleCnt="0"/>
      <dgm:spPr/>
    </dgm:pt>
    <dgm:pt modelId="{270F9CFD-5705-4036-ACCD-006E658582F4}" type="pres">
      <dgm:prSet presAssocID="{B8DA0FED-D803-4CA4-9CC2-5DFE6FB93163}" presName="compNode" presStyleCnt="0"/>
      <dgm:spPr/>
    </dgm:pt>
    <dgm:pt modelId="{E6B16614-4A8F-42C1-BD71-CD976EB6A99F}" type="pres">
      <dgm:prSet presAssocID="{B8DA0FED-D803-4CA4-9CC2-5DFE6FB9316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nn Diagram"/>
        </a:ext>
      </dgm:extLst>
    </dgm:pt>
    <dgm:pt modelId="{AFEED817-6DCB-4CCB-91B0-4019FB1EDB3A}" type="pres">
      <dgm:prSet presAssocID="{B8DA0FED-D803-4CA4-9CC2-5DFE6FB93163}" presName="spaceRect" presStyleCnt="0"/>
      <dgm:spPr/>
    </dgm:pt>
    <dgm:pt modelId="{19BDF574-3E39-4E2C-BB5F-F8DBA82C5A1D}" type="pres">
      <dgm:prSet presAssocID="{B8DA0FED-D803-4CA4-9CC2-5DFE6FB93163}" presName="textRect" presStyleLbl="revTx" presStyleIdx="1" presStyleCnt="3">
        <dgm:presLayoutVars>
          <dgm:chMax val="1"/>
          <dgm:chPref val="1"/>
        </dgm:presLayoutVars>
      </dgm:prSet>
      <dgm:spPr/>
    </dgm:pt>
    <dgm:pt modelId="{8BBAE0CE-A939-4CFD-97DA-4FA3D7310BA7}" type="pres">
      <dgm:prSet presAssocID="{13130F2E-C026-4978-91C1-CB58A130CB14}" presName="sibTrans" presStyleCnt="0"/>
      <dgm:spPr/>
    </dgm:pt>
    <dgm:pt modelId="{2507F725-5161-4BBB-8E8D-3FA9CBF8E68F}" type="pres">
      <dgm:prSet presAssocID="{2BAFD435-B2A8-49BF-A54B-4493E4036CEF}" presName="compNode" presStyleCnt="0"/>
      <dgm:spPr/>
    </dgm:pt>
    <dgm:pt modelId="{730FCAA1-CEE2-4A26-BDB7-40605A846B9C}" type="pres">
      <dgm:prSet presAssocID="{2BAFD435-B2A8-49BF-A54B-4493E4036CE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8BD8C65-2CBC-40F2-B0FD-238A8112AD51}" type="pres">
      <dgm:prSet presAssocID="{2BAFD435-B2A8-49BF-A54B-4493E4036CEF}" presName="spaceRect" presStyleCnt="0"/>
      <dgm:spPr/>
    </dgm:pt>
    <dgm:pt modelId="{EE2EE071-9CAF-4F23-AE1E-02C015F67CC5}" type="pres">
      <dgm:prSet presAssocID="{2BAFD435-B2A8-49BF-A54B-4493E4036CE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424B401-6188-48A4-A2E1-EACF74A14700}" type="presOf" srcId="{F22B6174-44A1-4D19-9A40-C24E6CF22EFA}" destId="{FFF24354-0D6F-41B5-9974-51ABABD76DC2}" srcOrd="0" destOrd="0" presId="urn:microsoft.com/office/officeart/2018/2/layout/IconLabelList"/>
    <dgm:cxn modelId="{11394233-DDA3-4FDE-A31D-15D94C5FD8EF}" type="presOf" srcId="{37CDBBAC-340E-48B2-BE12-8F6CE340FD6B}" destId="{309D45B3-F851-4369-B694-860FAE02F72A}" srcOrd="0" destOrd="0" presId="urn:microsoft.com/office/officeart/2018/2/layout/IconLabelList"/>
    <dgm:cxn modelId="{B9A7D482-9E2B-492D-99C1-DCEDDA19D45E}" srcId="{F22B6174-44A1-4D19-9A40-C24E6CF22EFA}" destId="{37CDBBAC-340E-48B2-BE12-8F6CE340FD6B}" srcOrd="0" destOrd="0" parTransId="{C3810AE3-5FB3-4979-BCA9-4DCA2E594D67}" sibTransId="{766048A3-1927-4500-9180-1BA892769656}"/>
    <dgm:cxn modelId="{681221A2-BD00-479A-A964-2295CCB11704}" srcId="{F22B6174-44A1-4D19-9A40-C24E6CF22EFA}" destId="{B8DA0FED-D803-4CA4-9CC2-5DFE6FB93163}" srcOrd="1" destOrd="0" parTransId="{0BE2D291-CBCE-463A-9DAC-E1474116645C}" sibTransId="{13130F2E-C026-4978-91C1-CB58A130CB14}"/>
    <dgm:cxn modelId="{9D89CCE4-4876-4F00-B002-0CBB51C80219}" type="presOf" srcId="{2BAFD435-B2A8-49BF-A54B-4493E4036CEF}" destId="{EE2EE071-9CAF-4F23-AE1E-02C015F67CC5}" srcOrd="0" destOrd="0" presId="urn:microsoft.com/office/officeart/2018/2/layout/IconLabelList"/>
    <dgm:cxn modelId="{2372F7E7-D07B-48FB-922A-F7BB19CF1EC9}" type="presOf" srcId="{B8DA0FED-D803-4CA4-9CC2-5DFE6FB93163}" destId="{19BDF574-3E39-4E2C-BB5F-F8DBA82C5A1D}" srcOrd="0" destOrd="0" presId="urn:microsoft.com/office/officeart/2018/2/layout/IconLabelList"/>
    <dgm:cxn modelId="{CD300DF4-455C-44E7-B1B4-260498B500C2}" srcId="{F22B6174-44A1-4D19-9A40-C24E6CF22EFA}" destId="{2BAFD435-B2A8-49BF-A54B-4493E4036CEF}" srcOrd="2" destOrd="0" parTransId="{49772B79-BBAC-412F-9595-347125F9B788}" sibTransId="{D1969FBB-834F-44BB-9757-849B557C3271}"/>
    <dgm:cxn modelId="{B419AF3D-2749-499C-8FFA-012146EB4856}" type="presParOf" srcId="{FFF24354-0D6F-41B5-9974-51ABABD76DC2}" destId="{0F6FEE1E-1EC3-4F22-8E2B-740665E9ED25}" srcOrd="0" destOrd="0" presId="urn:microsoft.com/office/officeart/2018/2/layout/IconLabelList"/>
    <dgm:cxn modelId="{3ADDD6DA-C5D5-4BCE-94CE-EE941EC4CAC7}" type="presParOf" srcId="{0F6FEE1E-1EC3-4F22-8E2B-740665E9ED25}" destId="{CBEEF279-E8B6-4274-9762-27460EFD17D0}" srcOrd="0" destOrd="0" presId="urn:microsoft.com/office/officeart/2018/2/layout/IconLabelList"/>
    <dgm:cxn modelId="{188B64A8-E361-4D11-85D4-055053BEC4AE}" type="presParOf" srcId="{0F6FEE1E-1EC3-4F22-8E2B-740665E9ED25}" destId="{F7A57965-6991-4A95-AA4F-C46FFBF07A66}" srcOrd="1" destOrd="0" presId="urn:microsoft.com/office/officeart/2018/2/layout/IconLabelList"/>
    <dgm:cxn modelId="{867361A2-2B57-46FF-AF4D-8CA11F072FB5}" type="presParOf" srcId="{0F6FEE1E-1EC3-4F22-8E2B-740665E9ED25}" destId="{309D45B3-F851-4369-B694-860FAE02F72A}" srcOrd="2" destOrd="0" presId="urn:microsoft.com/office/officeart/2018/2/layout/IconLabelList"/>
    <dgm:cxn modelId="{710B9A35-5034-4A1F-8B85-7C92505F8492}" type="presParOf" srcId="{FFF24354-0D6F-41B5-9974-51ABABD76DC2}" destId="{1689E4B1-F9FD-4B92-A946-A14052B88E69}" srcOrd="1" destOrd="0" presId="urn:microsoft.com/office/officeart/2018/2/layout/IconLabelList"/>
    <dgm:cxn modelId="{2E04201A-BEF9-4D30-8F98-A5FD57E0094B}" type="presParOf" srcId="{FFF24354-0D6F-41B5-9974-51ABABD76DC2}" destId="{270F9CFD-5705-4036-ACCD-006E658582F4}" srcOrd="2" destOrd="0" presId="urn:microsoft.com/office/officeart/2018/2/layout/IconLabelList"/>
    <dgm:cxn modelId="{105FCB32-97D5-4F95-8385-1A222E1D85D3}" type="presParOf" srcId="{270F9CFD-5705-4036-ACCD-006E658582F4}" destId="{E6B16614-4A8F-42C1-BD71-CD976EB6A99F}" srcOrd="0" destOrd="0" presId="urn:microsoft.com/office/officeart/2018/2/layout/IconLabelList"/>
    <dgm:cxn modelId="{CD5A11CA-FFCC-40E4-836E-6E1F483B2256}" type="presParOf" srcId="{270F9CFD-5705-4036-ACCD-006E658582F4}" destId="{AFEED817-6DCB-4CCB-91B0-4019FB1EDB3A}" srcOrd="1" destOrd="0" presId="urn:microsoft.com/office/officeart/2018/2/layout/IconLabelList"/>
    <dgm:cxn modelId="{E055A3D2-B612-428F-88A9-4C4D78C03FD2}" type="presParOf" srcId="{270F9CFD-5705-4036-ACCD-006E658582F4}" destId="{19BDF574-3E39-4E2C-BB5F-F8DBA82C5A1D}" srcOrd="2" destOrd="0" presId="urn:microsoft.com/office/officeart/2018/2/layout/IconLabelList"/>
    <dgm:cxn modelId="{A3C5D007-B0E1-4F77-948A-2E70F482A5D1}" type="presParOf" srcId="{FFF24354-0D6F-41B5-9974-51ABABD76DC2}" destId="{8BBAE0CE-A939-4CFD-97DA-4FA3D7310BA7}" srcOrd="3" destOrd="0" presId="urn:microsoft.com/office/officeart/2018/2/layout/IconLabelList"/>
    <dgm:cxn modelId="{E78DEDAA-A682-4948-93E4-93B58714B7DF}" type="presParOf" srcId="{FFF24354-0D6F-41B5-9974-51ABABD76DC2}" destId="{2507F725-5161-4BBB-8E8D-3FA9CBF8E68F}" srcOrd="4" destOrd="0" presId="urn:microsoft.com/office/officeart/2018/2/layout/IconLabelList"/>
    <dgm:cxn modelId="{6B855E84-CFD0-4E0C-86F5-A13389D331A5}" type="presParOf" srcId="{2507F725-5161-4BBB-8E8D-3FA9CBF8E68F}" destId="{730FCAA1-CEE2-4A26-BDB7-40605A846B9C}" srcOrd="0" destOrd="0" presId="urn:microsoft.com/office/officeart/2018/2/layout/IconLabelList"/>
    <dgm:cxn modelId="{1081F1C2-8B20-4F73-AF8F-A976DBB05725}" type="presParOf" srcId="{2507F725-5161-4BBB-8E8D-3FA9CBF8E68F}" destId="{98BD8C65-2CBC-40F2-B0FD-238A8112AD51}" srcOrd="1" destOrd="0" presId="urn:microsoft.com/office/officeart/2018/2/layout/IconLabelList"/>
    <dgm:cxn modelId="{662AFBCA-5505-475D-BA76-6A436DEFCC33}" type="presParOf" srcId="{2507F725-5161-4BBB-8E8D-3FA9CBF8E68F}" destId="{EE2EE071-9CAF-4F23-AE1E-02C015F67CC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EF279-E8B6-4274-9762-27460EFD17D0}">
      <dsp:nvSpPr>
        <dsp:cNvPr id="0" name=""/>
        <dsp:cNvSpPr/>
      </dsp:nvSpPr>
      <dsp:spPr>
        <a:xfrm>
          <a:off x="1159972" y="298943"/>
          <a:ext cx="1291149" cy="12911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9D45B3-F851-4369-B694-860FAE02F72A}">
      <dsp:nvSpPr>
        <dsp:cNvPr id="0" name=""/>
        <dsp:cNvSpPr/>
      </dsp:nvSpPr>
      <dsp:spPr>
        <a:xfrm>
          <a:off x="370937" y="1945080"/>
          <a:ext cx="28692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600" kern="1200" dirty="0"/>
            <a:t>Combine</a:t>
          </a:r>
          <a:endParaRPr lang="en-US" sz="3600" kern="1200" dirty="0"/>
        </a:p>
      </dsp:txBody>
      <dsp:txXfrm>
        <a:off x="370937" y="1945080"/>
        <a:ext cx="2869220" cy="720000"/>
      </dsp:txXfrm>
    </dsp:sp>
    <dsp:sp modelId="{E6B16614-4A8F-42C1-BD71-CD976EB6A99F}">
      <dsp:nvSpPr>
        <dsp:cNvPr id="0" name=""/>
        <dsp:cNvSpPr/>
      </dsp:nvSpPr>
      <dsp:spPr>
        <a:xfrm>
          <a:off x="4531306" y="298943"/>
          <a:ext cx="1291149" cy="12911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BDF574-3E39-4E2C-BB5F-F8DBA82C5A1D}">
      <dsp:nvSpPr>
        <dsp:cNvPr id="0" name=""/>
        <dsp:cNvSpPr/>
      </dsp:nvSpPr>
      <dsp:spPr>
        <a:xfrm>
          <a:off x="3742270" y="1945080"/>
          <a:ext cx="28692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600" kern="1200" dirty="0"/>
            <a:t>Compare</a:t>
          </a:r>
          <a:endParaRPr lang="en-US" sz="3600" kern="1200" dirty="0"/>
        </a:p>
      </dsp:txBody>
      <dsp:txXfrm>
        <a:off x="3742270" y="1945080"/>
        <a:ext cx="2869220" cy="720000"/>
      </dsp:txXfrm>
    </dsp:sp>
    <dsp:sp modelId="{730FCAA1-CEE2-4A26-BDB7-40605A846B9C}">
      <dsp:nvSpPr>
        <dsp:cNvPr id="0" name=""/>
        <dsp:cNvSpPr/>
      </dsp:nvSpPr>
      <dsp:spPr>
        <a:xfrm>
          <a:off x="7902640" y="298943"/>
          <a:ext cx="1291149" cy="12911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2EE071-9CAF-4F23-AE1E-02C015F67CC5}">
      <dsp:nvSpPr>
        <dsp:cNvPr id="0" name=""/>
        <dsp:cNvSpPr/>
      </dsp:nvSpPr>
      <dsp:spPr>
        <a:xfrm>
          <a:off x="7113604" y="1945080"/>
          <a:ext cx="28692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600" kern="1200" dirty="0"/>
            <a:t>Analyse</a:t>
          </a:r>
          <a:endParaRPr lang="en-US" sz="3600" kern="1200" dirty="0"/>
        </a:p>
      </dsp:txBody>
      <dsp:txXfrm>
        <a:off x="7113604" y="1945080"/>
        <a:ext cx="286922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EF279-E8B6-4274-9762-27460EFD17D0}">
      <dsp:nvSpPr>
        <dsp:cNvPr id="0" name=""/>
        <dsp:cNvSpPr/>
      </dsp:nvSpPr>
      <dsp:spPr>
        <a:xfrm>
          <a:off x="1159972" y="298943"/>
          <a:ext cx="1291149" cy="12911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9D45B3-F851-4369-B694-860FAE02F72A}">
      <dsp:nvSpPr>
        <dsp:cNvPr id="0" name=""/>
        <dsp:cNvSpPr/>
      </dsp:nvSpPr>
      <dsp:spPr>
        <a:xfrm>
          <a:off x="370937" y="1945080"/>
          <a:ext cx="28692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600" kern="1200" dirty="0">
              <a:solidFill>
                <a:srgbClr val="00B050"/>
              </a:solidFill>
            </a:rPr>
            <a:t>Combine</a:t>
          </a:r>
          <a:endParaRPr lang="en-US" sz="3600" kern="1200" dirty="0">
            <a:solidFill>
              <a:srgbClr val="00B050"/>
            </a:solidFill>
          </a:endParaRPr>
        </a:p>
      </dsp:txBody>
      <dsp:txXfrm>
        <a:off x="370937" y="1945080"/>
        <a:ext cx="2869220" cy="720000"/>
      </dsp:txXfrm>
    </dsp:sp>
    <dsp:sp modelId="{E6B16614-4A8F-42C1-BD71-CD976EB6A99F}">
      <dsp:nvSpPr>
        <dsp:cNvPr id="0" name=""/>
        <dsp:cNvSpPr/>
      </dsp:nvSpPr>
      <dsp:spPr>
        <a:xfrm>
          <a:off x="4531306" y="298943"/>
          <a:ext cx="1291149" cy="12911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BDF574-3E39-4E2C-BB5F-F8DBA82C5A1D}">
      <dsp:nvSpPr>
        <dsp:cNvPr id="0" name=""/>
        <dsp:cNvSpPr/>
      </dsp:nvSpPr>
      <dsp:spPr>
        <a:xfrm>
          <a:off x="3742270" y="1945080"/>
          <a:ext cx="28692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600" kern="1200" dirty="0">
              <a:solidFill>
                <a:srgbClr val="00B050"/>
              </a:solidFill>
            </a:rPr>
            <a:t>Compare</a:t>
          </a:r>
          <a:endParaRPr lang="en-US" sz="3600" kern="1200" dirty="0">
            <a:solidFill>
              <a:srgbClr val="00B050"/>
            </a:solidFill>
          </a:endParaRPr>
        </a:p>
      </dsp:txBody>
      <dsp:txXfrm>
        <a:off x="3742270" y="1945080"/>
        <a:ext cx="2869220" cy="720000"/>
      </dsp:txXfrm>
    </dsp:sp>
    <dsp:sp modelId="{730FCAA1-CEE2-4A26-BDB7-40605A846B9C}">
      <dsp:nvSpPr>
        <dsp:cNvPr id="0" name=""/>
        <dsp:cNvSpPr/>
      </dsp:nvSpPr>
      <dsp:spPr>
        <a:xfrm>
          <a:off x="7902640" y="298943"/>
          <a:ext cx="1291149" cy="12911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2EE071-9CAF-4F23-AE1E-02C015F67CC5}">
      <dsp:nvSpPr>
        <dsp:cNvPr id="0" name=""/>
        <dsp:cNvSpPr/>
      </dsp:nvSpPr>
      <dsp:spPr>
        <a:xfrm>
          <a:off x="7113604" y="1945080"/>
          <a:ext cx="286922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H" sz="3600" kern="1200" dirty="0">
              <a:solidFill>
                <a:srgbClr val="00B050"/>
              </a:solidFill>
            </a:rPr>
            <a:t>Analyse</a:t>
          </a:r>
          <a:endParaRPr lang="en-US" sz="3600" kern="1200" dirty="0">
            <a:solidFill>
              <a:srgbClr val="00B050"/>
            </a:solidFill>
          </a:endParaRPr>
        </a:p>
      </dsp:txBody>
      <dsp:txXfrm>
        <a:off x="7113604" y="1945080"/>
        <a:ext cx="286922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36066-609B-4DBA-A9BC-A1DE6BC9664D}" type="datetimeFigureOut">
              <a:rPr lang="fr-CH" smtClean="0"/>
              <a:t>13.12.2022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BDB40C-DFA9-4423-8429-C4E1846EFB0D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56347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DB40C-DFA9-4423-8429-C4E1846EFB0D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12393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DB40C-DFA9-4423-8429-C4E1846EFB0D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16682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DB40C-DFA9-4423-8429-C4E1846EFB0D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66794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DB40C-DFA9-4423-8429-C4E1846EFB0D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17754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BDB40C-DFA9-4423-8429-C4E1846EFB0D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72839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13.12.2022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976328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13.12.2022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65166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13.12.2022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182149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13.12.2022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182425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13.12.2022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517960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13.12.2022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26826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13.12.2022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411498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13.12.2022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81182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13.12.2022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23804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13.12.2022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40405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13.12.2022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41871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13.12.2022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73855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13.12.2022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3381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13.12.2022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057770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13.12.2022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63738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13.12.2022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3675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2FBC5-46CC-4D15-B01E-35AE73D584F1}" type="datetimeFigureOut">
              <a:rPr lang="fr-CH" smtClean="0"/>
              <a:t>13.12.2022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351124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1D2FBC5-46CC-4D15-B01E-35AE73D584F1}" type="datetimeFigureOut">
              <a:rPr lang="fr-CH" smtClean="0"/>
              <a:t>13.12.2022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DF02D80-8F17-48EE-8620-F58CC9BD2FA2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54181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graphiques vectoriels&#10;&#10;Description générée automatiquement">
            <a:extLst>
              <a:ext uri="{FF2B5EF4-FFF2-40B4-BE49-F238E27FC236}">
                <a16:creationId xmlns:a16="http://schemas.microsoft.com/office/drawing/2014/main" id="{B24BB230-52FE-F26C-404C-AF914FC3E7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0" b="235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322C735-4590-902A-7C75-78892F655D5C}"/>
              </a:ext>
            </a:extLst>
          </p:cNvPr>
          <p:cNvSpPr/>
          <p:nvPr/>
        </p:nvSpPr>
        <p:spPr>
          <a:xfrm>
            <a:off x="3182566" y="3888406"/>
            <a:ext cx="5826868" cy="1979729"/>
          </a:xfrm>
          <a:prstGeom prst="rect">
            <a:avLst/>
          </a:prstGeom>
          <a:solidFill>
            <a:srgbClr val="4472C4">
              <a:alpha val="6509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FD032AC-DF71-CCD8-60BA-48F1ABB14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82566" y="3888405"/>
            <a:ext cx="5826868" cy="835777"/>
          </a:xfrm>
        </p:spPr>
        <p:txBody>
          <a:bodyPr>
            <a:normAutofit fontScale="90000"/>
          </a:bodyPr>
          <a:lstStyle/>
          <a:p>
            <a:r>
              <a:rPr lang="fr-CH" b="1" dirty="0" err="1">
                <a:solidFill>
                  <a:srgbClr val="FFFFFF"/>
                </a:solidFill>
              </a:rPr>
              <a:t>Bacteria</a:t>
            </a:r>
            <a:r>
              <a:rPr lang="fr-CH" b="1" dirty="0">
                <a:solidFill>
                  <a:srgbClr val="FFFFFF"/>
                </a:solidFill>
              </a:rPr>
              <a:t> </a:t>
            </a:r>
            <a:r>
              <a:rPr lang="fr-CH" b="1" dirty="0" err="1">
                <a:solidFill>
                  <a:srgbClr val="FFFFFF"/>
                </a:solidFill>
              </a:rPr>
              <a:t>counting</a:t>
            </a:r>
            <a:endParaRPr lang="fr-CH" b="1" dirty="0">
              <a:solidFill>
                <a:srgbClr val="FFFFFF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1116304-D2B8-59D4-0E11-6AEFC1A0EE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2566" y="4724182"/>
            <a:ext cx="5826868" cy="1134723"/>
          </a:xfrm>
        </p:spPr>
        <p:txBody>
          <a:bodyPr>
            <a:normAutofit fontScale="92500" lnSpcReduction="20000"/>
          </a:bodyPr>
          <a:lstStyle/>
          <a:p>
            <a:r>
              <a:rPr lang="fr-CH" b="1" dirty="0">
                <a:solidFill>
                  <a:srgbClr val="FFFFFF"/>
                </a:solidFill>
              </a:rPr>
              <a:t>Image </a:t>
            </a:r>
            <a:r>
              <a:rPr lang="fr-CH" b="1" dirty="0" err="1">
                <a:solidFill>
                  <a:srgbClr val="FFFFFF"/>
                </a:solidFill>
              </a:rPr>
              <a:t>processing</a:t>
            </a:r>
            <a:r>
              <a:rPr lang="fr-CH" b="1" dirty="0">
                <a:solidFill>
                  <a:srgbClr val="FFFFFF"/>
                </a:solidFill>
              </a:rPr>
              <a:t> </a:t>
            </a:r>
          </a:p>
          <a:p>
            <a:r>
              <a:rPr lang="fr-CH" b="1" dirty="0">
                <a:solidFill>
                  <a:srgbClr val="FFFFFF"/>
                </a:solidFill>
              </a:rPr>
              <a:t>mini-</a:t>
            </a:r>
            <a:r>
              <a:rPr lang="fr-CH" b="1" dirty="0" err="1">
                <a:solidFill>
                  <a:srgbClr val="FFFFFF"/>
                </a:solidFill>
              </a:rPr>
              <a:t>project</a:t>
            </a:r>
            <a:endParaRPr lang="fr-CH" b="1" dirty="0">
              <a:solidFill>
                <a:srgbClr val="FFFFFF"/>
              </a:solidFill>
            </a:endParaRPr>
          </a:p>
          <a:p>
            <a:r>
              <a:rPr lang="fr-CH" b="1" dirty="0">
                <a:solidFill>
                  <a:srgbClr val="FFFFFF"/>
                </a:solidFill>
              </a:rPr>
              <a:t>Final </a:t>
            </a:r>
            <a:r>
              <a:rPr lang="fr-CH" b="1" dirty="0" err="1">
                <a:solidFill>
                  <a:srgbClr val="FFFFFF"/>
                </a:solidFill>
              </a:rPr>
              <a:t>presentation</a:t>
            </a:r>
            <a:endParaRPr lang="fr-CH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5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D86D1D-3A90-27AE-000E-B1C19B39E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11925"/>
            <a:ext cx="10353762" cy="662251"/>
          </a:xfrm>
        </p:spPr>
        <p:txBody>
          <a:bodyPr>
            <a:normAutofit fontScale="90000"/>
          </a:bodyPr>
          <a:lstStyle/>
          <a:p>
            <a:r>
              <a:rPr lang="fr-CH" dirty="0"/>
              <a:t>2.1 </a:t>
            </a:r>
            <a:r>
              <a:rPr lang="fr-CH" dirty="0" err="1"/>
              <a:t>Coarse</a:t>
            </a:r>
            <a:r>
              <a:rPr lang="fr-CH" dirty="0"/>
              <a:t> </a:t>
            </a:r>
            <a:r>
              <a:rPr lang="fr-CH" dirty="0" err="1"/>
              <a:t>search</a:t>
            </a:r>
            <a:endParaRPr lang="fr-CH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981BC567-4830-1C55-57F0-4FD4C051A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944" y="1074487"/>
            <a:ext cx="7786528" cy="4092190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B155E2FC-C63F-9033-2382-A7BC03C9B5BC}"/>
              </a:ext>
            </a:extLst>
          </p:cNvPr>
          <p:cNvSpPr txBox="1"/>
          <p:nvPr/>
        </p:nvSpPr>
        <p:spPr>
          <a:xfrm>
            <a:off x="95027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F0A12C5-E4BE-6017-C73D-470D28562351}"/>
              </a:ext>
            </a:extLst>
          </p:cNvPr>
          <p:cNvSpPr txBox="1"/>
          <p:nvPr/>
        </p:nvSpPr>
        <p:spPr>
          <a:xfrm>
            <a:off x="5686157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107B56B-F0A2-AD45-70D4-487B715876A9}"/>
              </a:ext>
            </a:extLst>
          </p:cNvPr>
          <p:cNvSpPr txBox="1"/>
          <p:nvPr/>
        </p:nvSpPr>
        <p:spPr>
          <a:xfrm>
            <a:off x="2537196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BF78916-AB1A-52E4-3A34-3813DC467D41}"/>
              </a:ext>
            </a:extLst>
          </p:cNvPr>
          <p:cNvSpPr txBox="1"/>
          <p:nvPr/>
        </p:nvSpPr>
        <p:spPr>
          <a:xfrm>
            <a:off x="8259097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final</a:t>
            </a:r>
            <a:endParaRPr lang="fr-CH" sz="14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75029683-D899-8C33-A291-409D6438EF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6"/>
          <a:stretch/>
        </p:blipFill>
        <p:spPr>
          <a:xfrm>
            <a:off x="5856620" y="4989831"/>
            <a:ext cx="5349704" cy="754313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F7883FAE-8A6F-C1B3-67BF-4B4C265EBBD2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10/32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83145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D86D1D-3A90-27AE-000E-B1C19B39E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71498"/>
            <a:ext cx="4212682" cy="970450"/>
          </a:xfrm>
        </p:spPr>
        <p:txBody>
          <a:bodyPr>
            <a:normAutofit/>
          </a:bodyPr>
          <a:lstStyle/>
          <a:p>
            <a:r>
              <a:rPr lang="fr-CH" dirty="0"/>
              <a:t>2.1 </a:t>
            </a:r>
            <a:r>
              <a:rPr lang="fr-CH" dirty="0" err="1"/>
              <a:t>Coarse</a:t>
            </a:r>
            <a:r>
              <a:rPr lang="fr-CH" dirty="0"/>
              <a:t> </a:t>
            </a:r>
            <a:r>
              <a:rPr lang="fr-CH" dirty="0" err="1"/>
              <a:t>search</a:t>
            </a:r>
            <a:endParaRPr lang="fr-CH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E79282A3-0901-1803-07A8-8824CAD04D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727" y="1614322"/>
            <a:ext cx="8471823" cy="4202819"/>
          </a:xfr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5F7E8DCD-0BFD-2467-2B0D-DA9E7D381BD3}"/>
              </a:ext>
            </a:extLst>
          </p:cNvPr>
          <p:cNvSpPr txBox="1"/>
          <p:nvPr/>
        </p:nvSpPr>
        <p:spPr>
          <a:xfrm>
            <a:off x="133938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ABA5833-2AC4-53C0-A036-8D8A0FC93479}"/>
              </a:ext>
            </a:extLst>
          </p:cNvPr>
          <p:cNvSpPr txBox="1"/>
          <p:nvPr/>
        </p:nvSpPr>
        <p:spPr>
          <a:xfrm>
            <a:off x="5725068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669D3FB-FE66-FCAA-A384-EC4AA703376C}"/>
              </a:ext>
            </a:extLst>
          </p:cNvPr>
          <p:cNvSpPr txBox="1"/>
          <p:nvPr/>
        </p:nvSpPr>
        <p:spPr>
          <a:xfrm>
            <a:off x="2576107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98BAE9B-4658-9F88-929C-4A34D0BE3102}"/>
              </a:ext>
            </a:extLst>
          </p:cNvPr>
          <p:cNvSpPr txBox="1"/>
          <p:nvPr/>
        </p:nvSpPr>
        <p:spPr>
          <a:xfrm>
            <a:off x="8266151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final</a:t>
            </a:r>
            <a:endParaRPr lang="fr-CH" sz="1400" dirty="0"/>
          </a:p>
        </p:txBody>
      </p:sp>
      <p:sp>
        <p:nvSpPr>
          <p:cNvPr id="8" name="Content Placeholder 9">
            <a:extLst>
              <a:ext uri="{FF2B5EF4-FFF2-40B4-BE49-F238E27FC236}">
                <a16:creationId xmlns:a16="http://schemas.microsoft.com/office/drawing/2014/main" id="{CD02B3F8-BD13-2734-08B1-184962079848}"/>
              </a:ext>
            </a:extLst>
          </p:cNvPr>
          <p:cNvSpPr txBox="1">
            <a:spLocks/>
          </p:cNvSpPr>
          <p:nvPr/>
        </p:nvSpPr>
        <p:spPr>
          <a:xfrm>
            <a:off x="913795" y="1732449"/>
            <a:ext cx="2310533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Good results already present</a:t>
            </a:r>
          </a:p>
          <a:p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Great outliers</a:t>
            </a:r>
          </a:p>
          <a:p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Median around 25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A638A12-ACFE-EF04-EE2A-B97B5E04206B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11/32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121083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D654BB8F-498A-AF27-81FD-2B0820D26A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84" y="1141556"/>
            <a:ext cx="8593068" cy="45110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CD86D1D-3A90-27AE-000E-B1C19B39E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11925"/>
            <a:ext cx="10353762" cy="662251"/>
          </a:xfrm>
        </p:spPr>
        <p:txBody>
          <a:bodyPr>
            <a:normAutofit fontScale="90000"/>
          </a:bodyPr>
          <a:lstStyle/>
          <a:p>
            <a:r>
              <a:rPr lang="fr-CH" dirty="0"/>
              <a:t>2.2 Fine </a:t>
            </a:r>
            <a:r>
              <a:rPr lang="fr-CH" dirty="0" err="1"/>
              <a:t>search</a:t>
            </a:r>
            <a:endParaRPr lang="fr-CH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155E2FC-C63F-9033-2382-A7BC03C9B5BC}"/>
              </a:ext>
            </a:extLst>
          </p:cNvPr>
          <p:cNvSpPr txBox="1"/>
          <p:nvPr/>
        </p:nvSpPr>
        <p:spPr>
          <a:xfrm>
            <a:off x="95027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F0A12C5-E4BE-6017-C73D-470D28562351}"/>
              </a:ext>
            </a:extLst>
          </p:cNvPr>
          <p:cNvSpPr txBox="1"/>
          <p:nvPr/>
        </p:nvSpPr>
        <p:spPr>
          <a:xfrm>
            <a:off x="5686157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7107B56B-F0A2-AD45-70D4-487B715876A9}"/>
              </a:ext>
            </a:extLst>
          </p:cNvPr>
          <p:cNvSpPr txBox="1"/>
          <p:nvPr/>
        </p:nvSpPr>
        <p:spPr>
          <a:xfrm>
            <a:off x="2537196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BF78916-AB1A-52E4-3A34-3813DC467D41}"/>
              </a:ext>
            </a:extLst>
          </p:cNvPr>
          <p:cNvSpPr txBox="1"/>
          <p:nvPr/>
        </p:nvSpPr>
        <p:spPr>
          <a:xfrm>
            <a:off x="8259097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final</a:t>
            </a:r>
            <a:endParaRPr lang="fr-CH" sz="1400" dirty="0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2271E355-431B-732D-8794-3D024C953F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60"/>
          <a:stretch/>
        </p:blipFill>
        <p:spPr>
          <a:xfrm>
            <a:off x="5994060" y="5229322"/>
            <a:ext cx="5273497" cy="69071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50DE584-336E-7B42-CEF8-322ED73C71D5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12/32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297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CD86D1D-3A90-27AE-000E-B1C19B39E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fr-CH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2.2 Fine </a:t>
            </a:r>
            <a:r>
              <a:rPr lang="fr-CH" sz="28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search</a:t>
            </a:r>
            <a:endParaRPr lang="fr-CH" sz="2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B10EE0B-68C6-0F6A-0446-A21C7D976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Median, minimum way better</a:t>
            </a:r>
          </a:p>
          <a:p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General distribution lower, median around 5</a:t>
            </a:r>
          </a:p>
          <a:p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No outlier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AC50207-A151-2869-D506-F71E9B438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1882" y="1438360"/>
            <a:ext cx="5113752" cy="383531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8B7F3E7-81C7-DBE4-91D4-5507466299F0}"/>
              </a:ext>
            </a:extLst>
          </p:cNvPr>
          <p:cNvSpPr txBox="1"/>
          <p:nvPr/>
        </p:nvSpPr>
        <p:spPr>
          <a:xfrm>
            <a:off x="95027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Maxime Geminiani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F9094E9-7DFE-EEE6-E3A7-F966D85FDD01}"/>
              </a:ext>
            </a:extLst>
          </p:cNvPr>
          <p:cNvSpPr txBox="1"/>
          <p:nvPr/>
        </p:nvSpPr>
        <p:spPr>
          <a:xfrm>
            <a:off x="5686157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Master </a:t>
            </a:r>
            <a:r>
              <a:rPr lang="fr-CH" sz="1200" dirty="0" err="1">
                <a:solidFill>
                  <a:schemeClr val="bg1"/>
                </a:solidFill>
              </a:rPr>
              <a:t>Benefri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66453D9-64BF-2655-471A-DCED55A3916A}"/>
              </a:ext>
            </a:extLst>
          </p:cNvPr>
          <p:cNvSpPr txBox="1"/>
          <p:nvPr/>
        </p:nvSpPr>
        <p:spPr>
          <a:xfrm>
            <a:off x="2537196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>
                <a:solidFill>
                  <a:schemeClr val="bg1"/>
                </a:solidFill>
              </a:rPr>
              <a:t>University</a:t>
            </a:r>
            <a:r>
              <a:rPr lang="fr-CH" sz="1200" dirty="0">
                <a:solidFill>
                  <a:schemeClr val="bg1"/>
                </a:solidFill>
              </a:rPr>
              <a:t> of Fribourg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5D21407-0AC0-A0FA-FAF0-92F53293DCE4}"/>
              </a:ext>
            </a:extLst>
          </p:cNvPr>
          <p:cNvSpPr txBox="1"/>
          <p:nvPr/>
        </p:nvSpPr>
        <p:spPr>
          <a:xfrm>
            <a:off x="8227240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Mini-</a:t>
            </a:r>
            <a:r>
              <a:rPr lang="fr-CH" sz="1200" dirty="0" err="1">
                <a:solidFill>
                  <a:schemeClr val="bg1"/>
                </a:solidFill>
              </a:rPr>
              <a:t>project</a:t>
            </a:r>
            <a:r>
              <a:rPr lang="fr-CH" sz="1200" dirty="0">
                <a:solidFill>
                  <a:schemeClr val="bg1"/>
                </a:solidFill>
              </a:rPr>
              <a:t> final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83E7FB3-9D65-58A6-91D5-03B2CB8CD75A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13/32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168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74ED6B-09E5-BCEB-61F6-D573B712F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2123873"/>
          </a:xfrm>
        </p:spPr>
        <p:txBody>
          <a:bodyPr>
            <a:normAutofit/>
          </a:bodyPr>
          <a:lstStyle/>
          <a:p>
            <a:r>
              <a:rPr lang="fr-CH" dirty="0"/>
              <a:t>2.3 best bundle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8E33BEB-BF27-C59A-A241-D1993EED2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0641" y="659342"/>
            <a:ext cx="6889687" cy="2950446"/>
          </a:xfrm>
        </p:spPr>
        <p:txBody>
          <a:bodyPr anchor="ctr">
            <a:normAutofit/>
          </a:bodyPr>
          <a:lstStyle/>
          <a:p>
            <a:pPr>
              <a:buClr>
                <a:srgbClr val="D47B79"/>
              </a:buClr>
            </a:pPr>
            <a:r>
              <a:rPr lang="fr-CH" dirty="0"/>
              <a:t> 4 best bundles </a:t>
            </a:r>
            <a:r>
              <a:rPr lang="fr-CH" dirty="0" err="1"/>
              <a:t>equal</a:t>
            </a:r>
            <a:r>
              <a:rPr lang="fr-CH" dirty="0"/>
              <a:t> in </a:t>
            </a:r>
            <a:r>
              <a:rPr lang="fr-CH" dirty="0" err="1"/>
              <a:t>term</a:t>
            </a:r>
            <a:r>
              <a:rPr lang="fr-CH" dirty="0"/>
              <a:t> of </a:t>
            </a:r>
            <a:r>
              <a:rPr lang="fr-CH" dirty="0" err="1"/>
              <a:t>difference</a:t>
            </a:r>
            <a:endParaRPr lang="fr-CH" dirty="0"/>
          </a:p>
          <a:p>
            <a:pPr>
              <a:buClr>
                <a:srgbClr val="D47B79"/>
              </a:buClr>
            </a:pPr>
            <a:r>
              <a:rPr lang="fr-CH" dirty="0"/>
              <a:t>Winner </a:t>
            </a:r>
            <a:r>
              <a:rPr lang="fr-CH" dirty="0" err="1"/>
              <a:t>determined</a:t>
            </a:r>
            <a:r>
              <a:rPr lang="fr-CH" dirty="0"/>
              <a:t> </a:t>
            </a:r>
            <a:r>
              <a:rPr lang="fr-CH" dirty="0" err="1"/>
              <a:t>with</a:t>
            </a:r>
            <a:r>
              <a:rPr lang="fr-CH" dirty="0"/>
              <a:t> runtime</a:t>
            </a:r>
          </a:p>
          <a:p>
            <a:pPr>
              <a:buClr>
                <a:srgbClr val="D47B79"/>
              </a:buClr>
            </a:pPr>
            <a:r>
              <a:rPr lang="fr-CH" dirty="0" err="1"/>
              <a:t>Interesting</a:t>
            </a:r>
            <a:r>
              <a:rPr lang="fr-CH" dirty="0"/>
              <a:t> </a:t>
            </a:r>
            <a:r>
              <a:rPr lang="fr-CH" dirty="0" err="1"/>
              <a:t>metric</a:t>
            </a:r>
            <a:r>
              <a:rPr lang="fr-CH" dirty="0"/>
              <a:t> </a:t>
            </a:r>
            <a:r>
              <a:rPr lang="fr-CH" dirty="0" err="1"/>
              <a:t>could</a:t>
            </a:r>
            <a:r>
              <a:rPr lang="fr-CH" dirty="0"/>
              <a:t> </a:t>
            </a:r>
            <a:r>
              <a:rPr lang="fr-CH" dirty="0" err="1"/>
              <a:t>be</a:t>
            </a:r>
            <a:r>
              <a:rPr lang="fr-CH" dirty="0"/>
              <a:t> </a:t>
            </a:r>
            <a:r>
              <a:rPr lang="fr-CH" dirty="0" err="1"/>
              <a:t>number</a:t>
            </a:r>
            <a:r>
              <a:rPr lang="fr-CH" dirty="0"/>
              <a:t> of </a:t>
            </a:r>
            <a:r>
              <a:rPr lang="fr-CH" dirty="0" err="1"/>
              <a:t>operations</a:t>
            </a:r>
            <a:endParaRPr lang="fr-CH" dirty="0"/>
          </a:p>
          <a:p>
            <a:pPr lvl="2">
              <a:buClr>
                <a:srgbClr val="D47B79"/>
              </a:buClr>
            </a:pPr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776B1F0-0B1A-7EAA-120B-047B064E3F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18"/>
          <a:stretch/>
        </p:blipFill>
        <p:spPr>
          <a:xfrm>
            <a:off x="914400" y="2942700"/>
            <a:ext cx="10762342" cy="339214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A8A052C-F0EC-16A3-DDD0-51E490B95ADF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5FA3625-33C5-5349-3D98-EE53755EDCBE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680B2DD-D5A2-AB5C-AF42-92705B1EE4C6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B984293-A4BC-5B84-3BE7-BF4C5F31DC9E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final</a:t>
            </a:r>
            <a:endParaRPr lang="fr-CH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0A219F8-F9CB-78A0-2EED-934830311D1E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14/32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141204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59895A-8E49-D6F9-62F3-9A94CA41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292445" cy="970450"/>
          </a:xfrm>
        </p:spPr>
        <p:txBody>
          <a:bodyPr/>
          <a:lstStyle/>
          <a:p>
            <a:r>
              <a:rPr lang="fr-CH" dirty="0"/>
              <a:t>2.4 </a:t>
            </a:r>
            <a:r>
              <a:rPr lang="fr-CH" dirty="0" err="1"/>
              <a:t>Results</a:t>
            </a:r>
            <a:endParaRPr lang="fr-CH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17EDAB53-FEA7-C9DF-263F-141DE61E91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835" y="293716"/>
            <a:ext cx="6132289" cy="6132289"/>
          </a:xfrm>
        </p:spPr>
      </p:pic>
      <p:pic>
        <p:nvPicPr>
          <p:cNvPr id="7" name="Image 6" descr="Une image contenant coup de poing américain, arme&#10;&#10;Description générée automatiquement">
            <a:extLst>
              <a:ext uri="{FF2B5EF4-FFF2-40B4-BE49-F238E27FC236}">
                <a16:creationId xmlns:a16="http://schemas.microsoft.com/office/drawing/2014/main" id="{FCE7A0DB-1CB4-1B8B-ECC3-F896F5506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580050"/>
            <a:ext cx="3151129" cy="471149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DA91E82-4E58-8726-4B6B-18DFB3E4F5B3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058E870-B3A7-A521-E33F-0E5C6DCC8C5B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0811CB29-C4F2-1D98-5686-0D2BA4BEF12E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8EBCF73-3DEB-3695-0DB8-B9923EBEE22B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final</a:t>
            </a:r>
            <a:endParaRPr lang="fr-CH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1689D30-A6D6-CA66-7A4A-5A61F9011633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15/32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79996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59895A-8E49-D6F9-62F3-9A94CA41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713921" cy="970450"/>
          </a:xfrm>
        </p:spPr>
        <p:txBody>
          <a:bodyPr/>
          <a:lstStyle/>
          <a:p>
            <a:r>
              <a:rPr lang="fr-CH" dirty="0"/>
              <a:t>2.4 </a:t>
            </a:r>
            <a:r>
              <a:rPr lang="fr-CH" dirty="0" err="1"/>
              <a:t>Results</a:t>
            </a:r>
            <a:endParaRPr lang="fr-CH" dirty="0"/>
          </a:p>
        </p:txBody>
      </p:sp>
      <p:pic>
        <p:nvPicPr>
          <p:cNvPr id="17" name="Espace réservé du contenu 16">
            <a:extLst>
              <a:ext uri="{FF2B5EF4-FFF2-40B4-BE49-F238E27FC236}">
                <a16:creationId xmlns:a16="http://schemas.microsoft.com/office/drawing/2014/main" id="{9CCBFCF1-7367-741F-9357-1C176672D7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4" y="1580050"/>
            <a:ext cx="4200349" cy="4389129"/>
          </a:xfr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F4299F3-5FA7-205D-D25C-7C3BA5515F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032" y="1039092"/>
            <a:ext cx="6573451" cy="493008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D6F23E07-4CAC-9E70-906A-3ADCD99E7953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0D0AD90-D583-68AA-DDB9-EAF347B21B92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121BB69-A4F6-EF1B-ADE6-4E1A976D44F7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AAEDEAF-AEEF-BC75-F72B-F8EDB3BB91B5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final</a:t>
            </a:r>
            <a:endParaRPr lang="fr-CH" sz="1400" dirty="0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FFD9398-D364-5951-2B3E-EA99587950DD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16/32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719247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59895A-8E49-D6F9-62F3-9A94CA41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614169" cy="970450"/>
          </a:xfrm>
        </p:spPr>
        <p:txBody>
          <a:bodyPr/>
          <a:lstStyle/>
          <a:p>
            <a:r>
              <a:rPr lang="fr-CH" dirty="0"/>
              <a:t>2.4 </a:t>
            </a:r>
            <a:r>
              <a:rPr lang="fr-CH" dirty="0" err="1"/>
              <a:t>Results</a:t>
            </a:r>
            <a:endParaRPr lang="fr-CH" dirty="0"/>
          </a:p>
        </p:txBody>
      </p:sp>
      <p:pic>
        <p:nvPicPr>
          <p:cNvPr id="11" name="Espace réservé du contenu 10" descr="Une image contenant lumière, ciel, trafic, objet d’extérieur&#10;&#10;Description générée automatiquement">
            <a:extLst>
              <a:ext uri="{FF2B5EF4-FFF2-40B4-BE49-F238E27FC236}">
                <a16:creationId xmlns:a16="http://schemas.microsoft.com/office/drawing/2014/main" id="{FFA3C1EF-5679-C4E2-7172-4C3AFFC24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58" y="1640523"/>
            <a:ext cx="4227896" cy="4389129"/>
          </a:xfr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27014B1-5A92-6FC8-F077-AFD0A6AD2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856" y="1324008"/>
            <a:ext cx="6274192" cy="4705644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189DCFB4-9267-2791-9949-175635A94567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77F6F5E-0D82-E30A-8F1C-A65FFC642F12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8368BD4-BC64-B517-A61F-31D5186E28CA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860EDEF-56DB-0923-6806-F4C6E48B39BE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final</a:t>
            </a:r>
            <a:endParaRPr lang="fr-CH" sz="1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93B4931-5368-775C-1BC5-C298984C0DDC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17/32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484764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59895A-8E49-D6F9-62F3-9A94CA41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913427" cy="970450"/>
          </a:xfrm>
        </p:spPr>
        <p:txBody>
          <a:bodyPr/>
          <a:lstStyle/>
          <a:p>
            <a:r>
              <a:rPr lang="fr-CH" dirty="0"/>
              <a:t>2.4 </a:t>
            </a:r>
            <a:r>
              <a:rPr lang="fr-CH" dirty="0" err="1"/>
              <a:t>Results</a:t>
            </a:r>
            <a:endParaRPr lang="fr-CH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F55AF1A-4B34-01A5-0F07-C8A0C62534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99" y="1715979"/>
            <a:ext cx="4590755" cy="4253200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DD3276F-C622-EA97-62D0-FD6859F87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34" y="1446415"/>
            <a:ext cx="6030352" cy="4522764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3F9AB62-BFBE-F22A-3D4A-8175C8C72E31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51A6828-2AC5-2EB1-A2B2-97DA0B9997CE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5DFE55D-4FE9-292F-4287-23A363B95729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2A608BA-0CAF-1883-F37B-534B8B7A559E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final</a:t>
            </a:r>
            <a:endParaRPr lang="fr-CH" sz="14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4429D55-B455-B90B-D610-FCF6BEA55277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18/32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5253024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59895A-8E49-D6F9-62F3-9A94CA41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073841" cy="970450"/>
          </a:xfrm>
        </p:spPr>
        <p:txBody>
          <a:bodyPr/>
          <a:lstStyle/>
          <a:p>
            <a:r>
              <a:rPr lang="fr-CH" dirty="0"/>
              <a:t>2.4 </a:t>
            </a:r>
            <a:r>
              <a:rPr lang="fr-CH" dirty="0" err="1"/>
              <a:t>Results</a:t>
            </a:r>
            <a:endParaRPr lang="fr-CH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48B9E2E0-8386-0371-C8F9-AC8B0B562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592519"/>
            <a:ext cx="3417136" cy="4515501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BA6F69F-EFE2-F1F4-C7E0-06500EDC5B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144" y="810731"/>
            <a:ext cx="7063052" cy="529728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B23A1EB-D220-1B57-0B8C-A5B8C46F4BB7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061AFCA-4E2E-5F84-B31D-57A8F8286EAA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91614ED-784F-DA33-090F-73E96088F421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40747B7-11DA-40C3-6864-BB2A915DB25B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final</a:t>
            </a:r>
            <a:endParaRPr lang="fr-CH" sz="14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9AFCD8C-8DC3-86FB-E013-57F7A6361883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19/32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923903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61FF85B-BFB4-A8C8-6F72-25223E219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fr-CH" sz="3600" dirty="0"/>
              <a:t>Table of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031B327-0E35-1D76-BD34-CEC09038B9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7" y="873933"/>
            <a:ext cx="6733164" cy="5110134"/>
          </a:xfrm>
        </p:spPr>
        <p:txBody>
          <a:bodyPr anchor="ctr">
            <a:normAutofit fontScale="4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fr-CH" sz="2800" dirty="0" err="1"/>
              <a:t>Implementation</a:t>
            </a:r>
            <a:endParaRPr lang="fr-CH" sz="2800" dirty="0"/>
          </a:p>
          <a:p>
            <a:pPr marL="971550" lvl="1" indent="-514350">
              <a:buFont typeface="+mj-lt"/>
              <a:buAutoNum type="arabicPeriod"/>
            </a:pPr>
            <a:r>
              <a:rPr lang="fr-CH" sz="2400" dirty="0"/>
              <a:t>Objectives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CH" sz="2400" dirty="0" err="1"/>
              <a:t>Experiments</a:t>
            </a:r>
            <a:endParaRPr lang="fr-CH" sz="2400" dirty="0"/>
          </a:p>
          <a:p>
            <a:pPr marL="971550" lvl="1" indent="-514350">
              <a:buFont typeface="+mj-lt"/>
              <a:buAutoNum type="arabicPeriod"/>
            </a:pPr>
            <a:r>
              <a:rPr lang="fr-CH" sz="2400" dirty="0" err="1"/>
              <a:t>Algorithm</a:t>
            </a:r>
            <a:endParaRPr lang="fr-CH" sz="2400" dirty="0"/>
          </a:p>
          <a:p>
            <a:pPr marL="971550" lvl="1" indent="-514350">
              <a:buFont typeface="+mj-lt"/>
              <a:buAutoNum type="arabicPeriod"/>
            </a:pPr>
            <a:r>
              <a:rPr lang="fr-CH" sz="2400" dirty="0" err="1"/>
              <a:t>Search</a:t>
            </a:r>
            <a:r>
              <a:rPr lang="fr-CH" sz="2400" dirty="0"/>
              <a:t> classes</a:t>
            </a:r>
          </a:p>
          <a:p>
            <a:pPr marL="971550" lvl="1" indent="-514350">
              <a:buFont typeface="+mj-lt"/>
              <a:buAutoNum type="arabicPeriod"/>
            </a:pPr>
            <a:r>
              <a:rPr lang="fr-CH" sz="2400" dirty="0" err="1"/>
              <a:t>Search</a:t>
            </a:r>
            <a:r>
              <a:rPr lang="fr-CH" sz="2400" dirty="0"/>
              <a:t> </a:t>
            </a:r>
            <a:r>
              <a:rPr lang="fr-CH" sz="2400" dirty="0" err="1"/>
              <a:t>mecanism</a:t>
            </a:r>
            <a:endParaRPr lang="fr-CH" sz="2400" dirty="0"/>
          </a:p>
          <a:p>
            <a:pPr marL="514350" indent="-514350">
              <a:buFont typeface="+mj-lt"/>
              <a:buAutoNum type="arabicPeriod"/>
            </a:pPr>
            <a:r>
              <a:rPr lang="fr-CH" sz="2800" dirty="0"/>
              <a:t>Best bundle</a:t>
            </a:r>
          </a:p>
          <a:p>
            <a:pPr marL="891450" lvl="1" indent="-514350">
              <a:buFont typeface="+mj-lt"/>
              <a:buAutoNum type="arabicPeriod"/>
            </a:pPr>
            <a:r>
              <a:rPr lang="fr-CH" sz="2600" dirty="0" err="1"/>
              <a:t>Coarse</a:t>
            </a:r>
            <a:r>
              <a:rPr lang="fr-CH" sz="2600" dirty="0"/>
              <a:t> </a:t>
            </a:r>
            <a:r>
              <a:rPr lang="fr-CH" sz="2600" dirty="0" err="1"/>
              <a:t>search</a:t>
            </a:r>
            <a:endParaRPr lang="fr-CH" sz="2600" dirty="0"/>
          </a:p>
          <a:p>
            <a:pPr marL="891450" lvl="1" indent="-514350">
              <a:buFont typeface="+mj-lt"/>
              <a:buAutoNum type="arabicPeriod"/>
            </a:pPr>
            <a:r>
              <a:rPr lang="fr-CH" sz="2600" dirty="0"/>
              <a:t>Fine </a:t>
            </a:r>
            <a:r>
              <a:rPr lang="fr-CH" sz="2600" dirty="0" err="1"/>
              <a:t>Search</a:t>
            </a:r>
            <a:endParaRPr lang="fr-CH" sz="2600" dirty="0"/>
          </a:p>
          <a:p>
            <a:pPr marL="891450" lvl="1" indent="-514350">
              <a:buFont typeface="+mj-lt"/>
              <a:buAutoNum type="arabicPeriod"/>
            </a:pPr>
            <a:r>
              <a:rPr lang="fr-CH" sz="2600" dirty="0"/>
              <a:t>Best bundle </a:t>
            </a:r>
          </a:p>
          <a:p>
            <a:pPr marL="891450" lvl="1" indent="-514350">
              <a:buFont typeface="+mj-lt"/>
              <a:buAutoNum type="arabicPeriod"/>
            </a:pPr>
            <a:r>
              <a:rPr lang="fr-CH" sz="2600" dirty="0" err="1"/>
              <a:t>Results</a:t>
            </a:r>
            <a:endParaRPr lang="fr-CH" sz="2600" dirty="0"/>
          </a:p>
          <a:p>
            <a:pPr marL="514350" indent="-514350">
              <a:buFont typeface="+mj-lt"/>
              <a:buAutoNum type="arabicPeriod"/>
            </a:pPr>
            <a:r>
              <a:rPr lang="fr-CH" sz="2800" dirty="0"/>
              <a:t>Data </a:t>
            </a:r>
            <a:r>
              <a:rPr lang="fr-CH" sz="2800" dirty="0" err="1"/>
              <a:t>analysis</a:t>
            </a:r>
            <a:endParaRPr lang="fr-CH" sz="2800" dirty="0"/>
          </a:p>
          <a:p>
            <a:pPr marL="891450" lvl="1" indent="-514350">
              <a:buFont typeface="+mj-lt"/>
              <a:buAutoNum type="arabicPeriod"/>
            </a:pPr>
            <a:r>
              <a:rPr lang="fr-CH" sz="2600" dirty="0" err="1"/>
              <a:t>Repair</a:t>
            </a:r>
            <a:r>
              <a:rPr lang="fr-CH" sz="2600" dirty="0"/>
              <a:t>, </a:t>
            </a:r>
            <a:r>
              <a:rPr lang="fr-CH" sz="2600" dirty="0" err="1"/>
              <a:t>morph</a:t>
            </a:r>
            <a:r>
              <a:rPr lang="fr-CH" sz="2600" dirty="0"/>
              <a:t> kernel</a:t>
            </a:r>
          </a:p>
          <a:p>
            <a:pPr marL="891450" lvl="1" indent="-514350">
              <a:buFont typeface="+mj-lt"/>
              <a:buAutoNum type="arabicPeriod"/>
            </a:pPr>
            <a:r>
              <a:rPr lang="fr-CH" sz="2600" dirty="0"/>
              <a:t>Time and </a:t>
            </a:r>
            <a:r>
              <a:rPr lang="fr-CH" sz="2600" dirty="0" err="1"/>
              <a:t>differences</a:t>
            </a:r>
            <a:endParaRPr lang="fr-CH" sz="2600" dirty="0"/>
          </a:p>
          <a:p>
            <a:pPr marL="891450" lvl="1" indent="-514350">
              <a:buFont typeface="+mj-lt"/>
              <a:buAutoNum type="arabicPeriod"/>
            </a:pPr>
            <a:r>
              <a:rPr lang="fr-CH" sz="2600" dirty="0"/>
              <a:t>Fine </a:t>
            </a:r>
            <a:r>
              <a:rPr lang="fr-CH" sz="2600" dirty="0" err="1"/>
              <a:t>search</a:t>
            </a:r>
            <a:r>
              <a:rPr lang="fr-CH" sz="2600" dirty="0"/>
              <a:t> </a:t>
            </a:r>
            <a:r>
              <a:rPr lang="fr-CH" sz="2600" dirty="0" err="1"/>
              <a:t>analysis</a:t>
            </a:r>
            <a:endParaRPr lang="fr-CH" sz="2600" dirty="0"/>
          </a:p>
          <a:p>
            <a:pPr marL="891450" lvl="1" indent="-514350">
              <a:buFont typeface="+mj-lt"/>
              <a:buAutoNum type="arabicPeriod"/>
            </a:pPr>
            <a:r>
              <a:rPr lang="fr-CH" sz="2600" dirty="0"/>
              <a:t>Double </a:t>
            </a:r>
            <a:r>
              <a:rPr lang="fr-CH" sz="2600" dirty="0" err="1"/>
              <a:t>treshold</a:t>
            </a:r>
            <a:r>
              <a:rPr lang="fr-CH" sz="2600" dirty="0"/>
              <a:t> </a:t>
            </a:r>
            <a:r>
              <a:rPr lang="fr-CH" sz="2600" dirty="0" err="1"/>
              <a:t>analysis</a:t>
            </a:r>
            <a:endParaRPr lang="fr-CH" sz="2600" dirty="0"/>
          </a:p>
          <a:p>
            <a:pPr marL="514350" indent="-514350">
              <a:buFont typeface="+mj-lt"/>
              <a:buAutoNum type="arabicPeriod"/>
            </a:pPr>
            <a:r>
              <a:rPr lang="fr-CH" sz="2800" dirty="0"/>
              <a:t>Conclusion</a:t>
            </a:r>
          </a:p>
          <a:p>
            <a:pPr marL="891450" lvl="1" indent="-514350">
              <a:buFont typeface="+mj-lt"/>
              <a:buAutoNum type="arabicPeriod"/>
            </a:pPr>
            <a:r>
              <a:rPr lang="fr-CH" sz="2600" dirty="0"/>
              <a:t>Return on objectives</a:t>
            </a:r>
          </a:p>
          <a:p>
            <a:pPr marL="891450" lvl="1" indent="-514350">
              <a:buFont typeface="+mj-lt"/>
              <a:buAutoNum type="arabicPeriod"/>
            </a:pPr>
            <a:r>
              <a:rPr lang="fr-CH" sz="2600" dirty="0"/>
              <a:t>Lesson </a:t>
            </a:r>
            <a:r>
              <a:rPr lang="fr-CH" sz="2600" dirty="0" err="1"/>
              <a:t>learned</a:t>
            </a:r>
            <a:endParaRPr lang="fr-CH" sz="26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498A2C4-DEC8-A5D6-90B6-F9DCC4550D47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2/32</a:t>
            </a:r>
            <a:endParaRPr lang="fr-CH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355DF09-F115-5089-90A7-93424B09344B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A574C50-6798-29B6-D882-D4E22461DF54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BBA4E5B-9BC1-0A99-4FDF-2708A54213D1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FF83E2D-DFFC-5ABD-06F1-194F3D0F5535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final</a:t>
            </a:r>
            <a:endParaRPr lang="fr-CH" sz="1400" dirty="0"/>
          </a:p>
        </p:txBody>
      </p:sp>
    </p:spTree>
    <p:extLst>
      <p:ext uri="{BB962C8B-B14F-4D97-AF65-F5344CB8AC3E}">
        <p14:creationId xmlns:p14="http://schemas.microsoft.com/office/powerpoint/2010/main" val="688281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59895A-8E49-D6F9-62F3-9A94CA41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082154" cy="970450"/>
          </a:xfrm>
        </p:spPr>
        <p:txBody>
          <a:bodyPr/>
          <a:lstStyle/>
          <a:p>
            <a:r>
              <a:rPr lang="fr-CH" dirty="0"/>
              <a:t>2.4 </a:t>
            </a:r>
            <a:r>
              <a:rPr lang="fr-CH" dirty="0" err="1"/>
              <a:t>Results</a:t>
            </a:r>
            <a:endParaRPr lang="fr-CH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717866D-768C-9CE3-D215-6F8536E4C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66" y="771601"/>
            <a:ext cx="7072333" cy="5304250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BB7246A-10B0-5E78-BD00-A8E7DB3BD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882" y="1580050"/>
            <a:ext cx="3067050" cy="449580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BD21087-20E2-3476-E037-62521DAC29C3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84A180B-1D74-CF14-0F16-CC85480C7E6B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69C9C13-A230-35A3-A851-D62CB7F64D88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4276C34-8873-0FC9-114B-94F6539E247A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final</a:t>
            </a:r>
            <a:endParaRPr lang="fr-CH" sz="14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F0FD204-F256-2CF9-C6ED-537DF4D9CF94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20/32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3029319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59895A-8E49-D6F9-62F3-9A94CA41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082154" cy="970450"/>
          </a:xfrm>
        </p:spPr>
        <p:txBody>
          <a:bodyPr/>
          <a:lstStyle/>
          <a:p>
            <a:r>
              <a:rPr lang="fr-CH" dirty="0"/>
              <a:t>2.4 </a:t>
            </a:r>
            <a:r>
              <a:rPr lang="fr-CH" dirty="0" err="1"/>
              <a:t>Results</a:t>
            </a:r>
            <a:endParaRPr lang="fr-CH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50C1DB35-2B27-C542-353B-F83EA76212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469" y="856115"/>
            <a:ext cx="6839574" cy="5129681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BA369D0-1EB8-168B-58EA-BC0DDC369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283" y="1689934"/>
            <a:ext cx="2949309" cy="429586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ACB108F-B81F-E0E6-B506-84290C1BC646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58CC368-715F-FAD3-8FA0-14DF7A286918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6DDCB44-3B84-F732-9E4D-95C86BC9E2FD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EF53FFDD-B0FC-6070-3258-47046B61AD44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final</a:t>
            </a:r>
            <a:endParaRPr lang="fr-CH" sz="14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CAC9B3D-261E-AF58-FD8C-88266F4646F1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21/32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251431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59895A-8E49-D6F9-62F3-9A94CA41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4057216" cy="970450"/>
          </a:xfrm>
        </p:spPr>
        <p:txBody>
          <a:bodyPr/>
          <a:lstStyle/>
          <a:p>
            <a:r>
              <a:rPr lang="fr-CH" dirty="0"/>
              <a:t>2.4 </a:t>
            </a:r>
            <a:r>
              <a:rPr lang="fr-CH" dirty="0" err="1"/>
              <a:t>Results</a:t>
            </a:r>
            <a:endParaRPr lang="fr-CH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A5C35CA-EFDB-9E17-4ECD-09B400854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13" y="1896908"/>
            <a:ext cx="3400786" cy="4059237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66B95C0-B461-0B31-A7F3-0343D3CB57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0817" y="783672"/>
            <a:ext cx="6896630" cy="5172473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B25A6679-2328-1734-E823-C9A9061A6F59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3EB5BE1-2764-2D41-9C33-63A57D6E943F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DEEC3C3-9DAB-CBAA-394A-36DFFB57DE11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2C7D84C3-3FB2-91AF-9F45-8FC644935C01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final</a:t>
            </a:r>
            <a:endParaRPr lang="fr-CH" sz="14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0933EE0-0A5E-BD7E-C6C4-3D215C70930C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22/32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898270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59895A-8E49-D6F9-62F3-9A94CA41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475325" cy="970450"/>
          </a:xfrm>
        </p:spPr>
        <p:txBody>
          <a:bodyPr/>
          <a:lstStyle/>
          <a:p>
            <a:r>
              <a:rPr lang="fr-CH" dirty="0"/>
              <a:t>2.4 </a:t>
            </a:r>
            <a:r>
              <a:rPr lang="fr-CH" dirty="0" err="1"/>
              <a:t>Results</a:t>
            </a:r>
            <a:endParaRPr lang="fr-CH" dirty="0"/>
          </a:p>
        </p:txBody>
      </p:sp>
      <p:pic>
        <p:nvPicPr>
          <p:cNvPr id="6" name="Espace réservé du contenu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2F311E5F-7D9E-A613-3D21-C99D7FB1B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528" y="1831743"/>
            <a:ext cx="1738810" cy="4124402"/>
          </a:xfr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2CCE4F5-3D42-01B8-E2CB-F5BCF4748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4518" y="702497"/>
            <a:ext cx="7004864" cy="525364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DE25EEDB-1A03-52B8-F9BA-FDD1FC689262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C568E85-53DC-CA4B-BE0A-A9BFF19F954B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2B249F9-C7A4-C916-479B-A1720333D635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1283A00-8500-651F-5D00-769B8E72117E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final</a:t>
            </a:r>
            <a:endParaRPr lang="fr-CH" sz="14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D8FDC92-2D0A-8AD6-66BE-45FFFA9C554E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23/32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045211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59895A-8E49-D6F9-62F3-9A94CA41F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674830" cy="970450"/>
          </a:xfrm>
        </p:spPr>
        <p:txBody>
          <a:bodyPr/>
          <a:lstStyle/>
          <a:p>
            <a:r>
              <a:rPr lang="fr-CH" dirty="0"/>
              <a:t>2.4 </a:t>
            </a:r>
            <a:r>
              <a:rPr lang="fr-CH" dirty="0" err="1"/>
              <a:t>Results</a:t>
            </a:r>
            <a:endParaRPr lang="fr-CH" dirty="0"/>
          </a:p>
        </p:txBody>
      </p:sp>
      <p:pic>
        <p:nvPicPr>
          <p:cNvPr id="6" name="Espace réservé du contenu 5" descr="Une image contenant coup de poing américain, arme, lunettes&#10;&#10;Description générée automatiquement">
            <a:extLst>
              <a:ext uri="{FF2B5EF4-FFF2-40B4-BE49-F238E27FC236}">
                <a16:creationId xmlns:a16="http://schemas.microsoft.com/office/drawing/2014/main" id="{D87C6DC3-8922-056E-5130-9CA71E9397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0" y="2815563"/>
            <a:ext cx="5332442" cy="2811802"/>
          </a:xfrm>
        </p:spPr>
      </p:pic>
      <p:pic>
        <p:nvPicPr>
          <p:cNvPr id="9" name="Image 8" descr="Une image contenant texte, plante, capture d’écran&#10;&#10;Description générée automatiquement">
            <a:extLst>
              <a:ext uri="{FF2B5EF4-FFF2-40B4-BE49-F238E27FC236}">
                <a16:creationId xmlns:a16="http://schemas.microsoft.com/office/drawing/2014/main" id="{C3C26E48-1A7D-FEEA-79F6-179E0C05A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488" y="1238236"/>
            <a:ext cx="5852172" cy="4389129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F66127B8-B57D-0B2B-7D10-77E7CFA7796E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B572379-1EAE-95E9-0BB7-9112CDADDABD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D2CB60C-532B-5984-756E-13CA5476AE1B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94E10EC-9F58-96A7-3C2A-D14FF6797ECF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final</a:t>
            </a:r>
            <a:endParaRPr lang="fr-CH" sz="14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42533FB-180C-8209-5A52-05D7D7EA24C7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24/32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673253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68E313-7888-20A6-6A6B-01D59D763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r>
              <a:rPr lang="fr-CH" dirty="0"/>
              <a:t>3. Data </a:t>
            </a:r>
            <a:r>
              <a:rPr lang="fr-CH" dirty="0" err="1"/>
              <a:t>analysis</a:t>
            </a:r>
            <a:endParaRPr lang="fr-CH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9F76F5-6273-7BA4-C985-F6AEC57C1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28801"/>
            <a:ext cx="5978072" cy="3866048"/>
          </a:xfrm>
        </p:spPr>
        <p:txBody>
          <a:bodyPr anchor="ctr">
            <a:normAutofit/>
          </a:bodyPr>
          <a:lstStyle/>
          <a:p>
            <a:pPr>
              <a:buClr>
                <a:srgbClr val="5BA3F4"/>
              </a:buClr>
            </a:pPr>
            <a:r>
              <a:rPr lang="fr-CH" dirty="0"/>
              <a:t>Is </a:t>
            </a:r>
            <a:r>
              <a:rPr lang="fr-CH" dirty="0" err="1"/>
              <a:t>our</a:t>
            </a:r>
            <a:r>
              <a:rPr lang="fr-CH" dirty="0"/>
              <a:t> solution </a:t>
            </a:r>
            <a:r>
              <a:rPr lang="fr-CH" dirty="0" err="1"/>
              <a:t>really</a:t>
            </a:r>
            <a:r>
              <a:rPr lang="fr-CH" dirty="0"/>
              <a:t> good ?</a:t>
            </a:r>
          </a:p>
          <a:p>
            <a:pPr>
              <a:buClr>
                <a:srgbClr val="5BA3F4"/>
              </a:buClr>
            </a:pPr>
            <a:r>
              <a:rPr lang="fr-CH" dirty="0" err="1"/>
              <a:t>What</a:t>
            </a:r>
            <a:r>
              <a:rPr lang="fr-CH" dirty="0"/>
              <a:t> are the </a:t>
            </a:r>
            <a:r>
              <a:rPr lang="fr-CH" dirty="0" err="1"/>
              <a:t>strength</a:t>
            </a:r>
            <a:r>
              <a:rPr lang="fr-CH" dirty="0"/>
              <a:t> of </a:t>
            </a:r>
            <a:r>
              <a:rPr lang="fr-CH" dirty="0" err="1"/>
              <a:t>this</a:t>
            </a:r>
            <a:r>
              <a:rPr lang="fr-CH" dirty="0"/>
              <a:t> solution ?</a:t>
            </a:r>
          </a:p>
          <a:p>
            <a:pPr>
              <a:buClr>
                <a:srgbClr val="5BA3F4"/>
              </a:buClr>
            </a:pPr>
            <a:r>
              <a:rPr lang="fr-CH" dirty="0" err="1"/>
              <a:t>Its</a:t>
            </a:r>
            <a:r>
              <a:rPr lang="fr-CH" dirty="0"/>
              <a:t> </a:t>
            </a:r>
            <a:r>
              <a:rPr lang="fr-CH" dirty="0" err="1"/>
              <a:t>weaknesses</a:t>
            </a:r>
            <a:r>
              <a:rPr lang="fr-CH" dirty="0"/>
              <a:t> ?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8B3ACF01-7743-4790-1F9D-DFF1D79B7D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70" r="43033" b="-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A39F1DD-EC11-BF5E-2F9F-C53CD908CAF7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1F2C88D-6468-BD72-0EA6-B37713CBEEBE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035F7CE-CB14-B193-AAEA-ADE5C90E7790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DD80BC8-405F-18CC-FA1F-E8AC75CDDE40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final</a:t>
            </a:r>
            <a:endParaRPr lang="fr-CH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8ADFF18-2E4D-3D94-FFA4-AC8AC1754FEF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25/32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103268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E2F983-733F-7D6F-20FB-91FA3E430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3.1 </a:t>
            </a:r>
            <a:r>
              <a:rPr lang="fr-FR" dirty="0" err="1"/>
              <a:t>Repair</a:t>
            </a:r>
            <a:r>
              <a:rPr lang="fr-FR" dirty="0"/>
              <a:t>, </a:t>
            </a:r>
            <a:r>
              <a:rPr lang="fr-FR" dirty="0" err="1"/>
              <a:t>morph</a:t>
            </a:r>
            <a:r>
              <a:rPr lang="fr-FR" dirty="0"/>
              <a:t> kernel</a:t>
            </a:r>
            <a:endParaRPr lang="fr-CH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5501790-32A8-B2E4-F5E8-C3EC71359B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68" y="1869526"/>
            <a:ext cx="5107161" cy="3830371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3D98EBF-F08E-0488-159E-AF789EA9B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309" y="1869526"/>
            <a:ext cx="5107161" cy="3830371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C9AE2F0-09E4-A6DB-00A5-39361B7AE550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67CF875-F47A-6E11-B124-3EB8D9D1E3B6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897C12C-36B8-010E-9A19-9001D384F0CD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EB7DC6F-9C50-E8E8-E3E2-33EDE6D40A3B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final</a:t>
            </a:r>
            <a:endParaRPr lang="fr-CH" sz="14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FB7433A-706C-7B29-15D4-AB9C652FA2C9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26/32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06123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E2F983-733F-7D6F-20FB-91FA3E430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3.2 Time and </a:t>
            </a:r>
            <a:r>
              <a:rPr lang="fr-FR" dirty="0" err="1"/>
              <a:t>differences</a:t>
            </a:r>
            <a:endParaRPr lang="fr-CH" dirty="0"/>
          </a:p>
        </p:txBody>
      </p:sp>
      <p:pic>
        <p:nvPicPr>
          <p:cNvPr id="8" name="Espace réservé du contenu 7">
            <a:extLst>
              <a:ext uri="{FF2B5EF4-FFF2-40B4-BE49-F238E27FC236}">
                <a16:creationId xmlns:a16="http://schemas.microsoft.com/office/drawing/2014/main" id="{2349A034-3728-130C-DB0D-D961E67C9E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079" y="1731963"/>
            <a:ext cx="5412316" cy="4059237"/>
          </a:xfr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49DA7712-D5E1-9EBC-A413-2655C21C98FF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9895AA3-F897-1A01-B48B-E73F69C9B9B5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A53A6BD-1212-4A16-66CD-20DBE3E30E07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30DD04A-89C5-FB37-0B0F-E54A169140DA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final</a:t>
            </a:r>
            <a:endParaRPr lang="fr-CH" sz="1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58B6038-40AA-1E19-E162-7ABF6957DD57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27/32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90965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E2F983-733F-7D6F-20FB-91FA3E43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581575"/>
            <a:ext cx="10353762" cy="970450"/>
          </a:xfrm>
        </p:spPr>
        <p:txBody>
          <a:bodyPr/>
          <a:lstStyle/>
          <a:p>
            <a:r>
              <a:rPr lang="fr-FR" dirty="0"/>
              <a:t>3.3 Fine </a:t>
            </a:r>
            <a:r>
              <a:rPr lang="fr-FR" dirty="0" err="1"/>
              <a:t>search</a:t>
            </a:r>
            <a:r>
              <a:rPr lang="fr-FR" dirty="0"/>
              <a:t> </a:t>
            </a:r>
            <a:r>
              <a:rPr lang="fr-FR" dirty="0" err="1"/>
              <a:t>analysis</a:t>
            </a:r>
            <a:endParaRPr lang="fr-CH" dirty="0"/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DCB15056-D4FD-8E46-B185-6F03F14A8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072" y="2290175"/>
            <a:ext cx="7802064" cy="357237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8C3C211-9C8B-B614-2A53-FBDD02EAD727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64EBE08-7D12-B54C-B536-C50B9FFB8D06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576D4B53-1807-3E77-9607-1566C441F981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FD7E858-C7F5-F322-D703-A829CAADEC59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final</a:t>
            </a:r>
            <a:endParaRPr lang="fr-CH" sz="1400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E724A46-E0EF-13BA-0178-EC3FB299D380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28/32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941717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E2F983-733F-7D6F-20FB-91FA3E43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3.4 Double threshold analysis</a:t>
            </a:r>
          </a:p>
        </p:txBody>
      </p:sp>
      <p:pic>
        <p:nvPicPr>
          <p:cNvPr id="16" name="Picture 14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547807"/>
            <a:ext cx="10935956" cy="381680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D19DA44-0538-DE63-DB8D-D43F10CD7C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186083"/>
            <a:ext cx="5101771" cy="252537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BE348B8-86BD-3DD8-1DB8-B8B6E1E633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821" y="1185940"/>
            <a:ext cx="5102352" cy="2525664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EF989EA-B9ED-4617-9C98-56D381989E18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EC2D336-7B89-0971-4FB7-66213F67035A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6D443B4-55B4-E19E-8380-DCE00EA7D8C6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F2B34046-5CC8-3214-5388-AAF340416C06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final</a:t>
            </a:r>
            <a:endParaRPr lang="fr-CH" sz="14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F9D1BD7-12FD-4DBD-8108-3760DEF4B7C1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29/32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915078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16EE3E8A-3A63-2A9C-34C9-3289F41385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4" b="10987"/>
          <a:stretch/>
        </p:blipFill>
        <p:spPr>
          <a:xfrm>
            <a:off x="1" y="10"/>
            <a:ext cx="12192000" cy="6857990"/>
          </a:xfrm>
          <a:prstGeom prst="rect">
            <a:avLst/>
          </a:prstGeom>
        </p:spPr>
      </p:pic>
      <p:sp useBgFill="1">
        <p:nvSpPr>
          <p:cNvPr id="17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6748093" y="1371604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E47987C-200E-4518-EC9D-7FFECF0C9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24" y="845389"/>
            <a:ext cx="3596420" cy="979017"/>
          </a:xfrm>
        </p:spPr>
        <p:txBody>
          <a:bodyPr anchor="b">
            <a:normAutofit/>
          </a:bodyPr>
          <a:lstStyle/>
          <a:p>
            <a:pPr algn="l"/>
            <a:r>
              <a:rPr lang="fr-CH" sz="2400" dirty="0"/>
              <a:t>1. </a:t>
            </a:r>
            <a:r>
              <a:rPr lang="fr-CH" sz="2400" dirty="0" err="1"/>
              <a:t>Implementation</a:t>
            </a:r>
            <a:endParaRPr lang="fr-CH" sz="2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FD501D7-602F-6CB7-33EC-48689D371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0424" y="3142034"/>
            <a:ext cx="3531684" cy="2505393"/>
          </a:xfrm>
        </p:spPr>
        <p:txBody>
          <a:bodyPr anchor="t">
            <a:normAutofit/>
          </a:bodyPr>
          <a:lstStyle/>
          <a:p>
            <a:r>
              <a:rPr lang="en-US" sz="4000" dirty="0"/>
              <a:t>Description of the work done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6548E3-F09A-EDFF-5F97-DD5C5D233F3C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2AB8B0D-BD81-DFDE-A66B-782AB0FEA8EF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EBFB6B5-05BC-8408-B7D1-5704C5C8250A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2D447D9-D8A6-204D-8FE9-37451DBF3B71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final</a:t>
            </a:r>
            <a:endParaRPr lang="fr-CH" sz="14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4C92561-E06B-AB1A-E659-7D0F3AA0958D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3/32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211145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A68E313-7888-20A6-6A6B-01D59D763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3" y="1115568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fr-CH" sz="3600" dirty="0"/>
              <a:t>4. Conclusion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9F76F5-6273-7BA4-C985-F6AEC57C15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398" y="1115568"/>
            <a:ext cx="6245352" cy="4626864"/>
          </a:xfrm>
        </p:spPr>
        <p:txBody>
          <a:bodyPr anchor="ctr">
            <a:normAutofit/>
          </a:bodyPr>
          <a:lstStyle/>
          <a:p>
            <a:r>
              <a:rPr lang="fr-CH" dirty="0"/>
              <a:t>Objectives</a:t>
            </a:r>
          </a:p>
          <a:p>
            <a:r>
              <a:rPr lang="fr-CH" dirty="0" err="1"/>
              <a:t>What</a:t>
            </a:r>
            <a:r>
              <a:rPr lang="fr-CH" dirty="0"/>
              <a:t> </a:t>
            </a:r>
            <a:r>
              <a:rPr lang="fr-CH" dirty="0" err="1"/>
              <a:t>did</a:t>
            </a:r>
            <a:r>
              <a:rPr lang="fr-CH" dirty="0"/>
              <a:t> </a:t>
            </a:r>
            <a:r>
              <a:rPr lang="fr-CH" dirty="0" err="1"/>
              <a:t>we</a:t>
            </a:r>
            <a:r>
              <a:rPr lang="fr-CH" dirty="0"/>
              <a:t> </a:t>
            </a:r>
            <a:r>
              <a:rPr lang="fr-CH" dirty="0" err="1"/>
              <a:t>learn</a:t>
            </a:r>
            <a:r>
              <a:rPr lang="fr-CH" dirty="0"/>
              <a:t> ?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72A87D-F6A5-71DD-A0AF-98DD35CCCA8A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3E9AEE-A28A-86A4-1E88-D25C3983959D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6E171DD-456F-70E1-8DFF-9F9C419F9305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AACA78A-41CC-0E31-B6BA-922A21D2E3B0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final</a:t>
            </a:r>
            <a:endParaRPr lang="fr-CH" sz="1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6BAD138C-523C-F0CD-20C5-0D7735CC3018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30/32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00547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7B6065-973F-0C42-A622-82787CDD1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fr-CH" dirty="0"/>
              <a:t>4.1 Return on Objectives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9D450F-E8EC-B417-C35A-C643FA8F5834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05BBB47-4448-5C98-B6D3-40F39A622B67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BDD5E6B-B364-0B41-FA10-A044B925434D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20FAC23-42C4-012C-81EF-88A8C1BF9212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final</a:t>
            </a:r>
            <a:endParaRPr lang="fr-CH" sz="1400" dirty="0"/>
          </a:p>
        </p:txBody>
      </p:sp>
      <p:graphicFrame>
        <p:nvGraphicFramePr>
          <p:cNvPr id="14" name="Espace réservé du contenu 11">
            <a:extLst>
              <a:ext uri="{FF2B5EF4-FFF2-40B4-BE49-F238E27FC236}">
                <a16:creationId xmlns:a16="http://schemas.microsoft.com/office/drawing/2014/main" id="{52F61AF9-19A2-42F7-13A8-CAC99BCEE1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7433521"/>
              </p:ext>
            </p:extLst>
          </p:nvPr>
        </p:nvGraphicFramePr>
        <p:xfrm>
          <a:off x="913795" y="2827176"/>
          <a:ext cx="10353762" cy="2964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F6792137-A484-1813-4DF0-741916D41883}"/>
              </a:ext>
            </a:extLst>
          </p:cNvPr>
          <p:cNvSpPr txBox="1">
            <a:spLocks/>
          </p:cNvSpPr>
          <p:nvPr/>
        </p:nvSpPr>
        <p:spPr>
          <a:xfrm>
            <a:off x="1429084" y="1375646"/>
            <a:ext cx="4232135" cy="14515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CH" dirty="0" err="1">
                <a:solidFill>
                  <a:srgbClr val="00B050"/>
                </a:solidFill>
              </a:rPr>
              <a:t>Counted</a:t>
            </a:r>
            <a:r>
              <a:rPr lang="fr-CH" dirty="0">
                <a:solidFill>
                  <a:srgbClr val="00B050"/>
                </a:solidFill>
              </a:rPr>
              <a:t> </a:t>
            </a:r>
            <a:r>
              <a:rPr lang="fr-CH" dirty="0" err="1">
                <a:solidFill>
                  <a:srgbClr val="00B050"/>
                </a:solidFill>
              </a:rPr>
              <a:t>bacteria</a:t>
            </a:r>
            <a:endParaRPr lang="fr-CH" dirty="0">
              <a:solidFill>
                <a:srgbClr val="00B050"/>
              </a:solidFill>
            </a:endParaRPr>
          </a:p>
          <a:p>
            <a:pPr lvl="1"/>
            <a:r>
              <a:rPr lang="fr-CH" dirty="0" err="1">
                <a:solidFill>
                  <a:srgbClr val="00B050"/>
                </a:solidFill>
              </a:rPr>
              <a:t>Rebuilt</a:t>
            </a:r>
            <a:r>
              <a:rPr lang="fr-CH" dirty="0">
                <a:solidFill>
                  <a:srgbClr val="00B050"/>
                </a:solidFill>
              </a:rPr>
              <a:t> contours</a:t>
            </a:r>
          </a:p>
          <a:p>
            <a:pPr lvl="1"/>
            <a:r>
              <a:rPr lang="fr-CH" dirty="0" err="1">
                <a:solidFill>
                  <a:srgbClr val="00B050"/>
                </a:solidFill>
              </a:rPr>
              <a:t>Used</a:t>
            </a:r>
            <a:r>
              <a:rPr lang="fr-CH" dirty="0">
                <a:solidFill>
                  <a:srgbClr val="00B050"/>
                </a:solidFill>
              </a:rPr>
              <a:t> </a:t>
            </a:r>
            <a:r>
              <a:rPr lang="fr-CH" dirty="0" err="1">
                <a:solidFill>
                  <a:srgbClr val="00B050"/>
                </a:solidFill>
              </a:rPr>
              <a:t>methodologies</a:t>
            </a:r>
            <a:r>
              <a:rPr lang="fr-CH" dirty="0">
                <a:solidFill>
                  <a:srgbClr val="00B050"/>
                </a:solidFill>
              </a:rPr>
              <a:t> </a:t>
            </a:r>
            <a:r>
              <a:rPr lang="fr-CH" dirty="0" err="1">
                <a:solidFill>
                  <a:srgbClr val="00B050"/>
                </a:solidFill>
              </a:rPr>
              <a:t>seen</a:t>
            </a:r>
            <a:r>
              <a:rPr lang="fr-CH" dirty="0">
                <a:solidFill>
                  <a:srgbClr val="00B050"/>
                </a:solidFill>
              </a:rPr>
              <a:t> in class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4DF56F0-5F78-FCB2-97AC-F1A1A12303AF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31/32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788903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A6C2C86-63BF-47D5-AA3F-905111A238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B93EF1C-BA53-1820-D29F-3C8C5A7F4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375" y="1116013"/>
            <a:ext cx="3487616" cy="4626864"/>
          </a:xfrm>
        </p:spPr>
        <p:txBody>
          <a:bodyPr>
            <a:normAutofit/>
          </a:bodyPr>
          <a:lstStyle/>
          <a:p>
            <a:pPr algn="l"/>
            <a:r>
              <a:rPr lang="fr-CH" sz="3600" dirty="0"/>
              <a:t>4.2 Lesson </a:t>
            </a:r>
            <a:r>
              <a:rPr lang="fr-CH" sz="3600" dirty="0" err="1"/>
              <a:t>learned</a:t>
            </a:r>
            <a:endParaRPr lang="fr-CH" sz="3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25A0768-3044-4AA9-A889-D2CAA68C5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05" y="2057400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6D73D810-CDC0-AF92-7576-ABB6F6CEC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5400" y="1116013"/>
            <a:ext cx="6245225" cy="4625975"/>
          </a:xfrm>
        </p:spPr>
        <p:txBody>
          <a:bodyPr/>
          <a:lstStyle/>
          <a:p>
            <a:r>
              <a:rPr lang="fr-CH" dirty="0"/>
              <a:t>High </a:t>
            </a:r>
            <a:r>
              <a:rPr lang="fr-CH" dirty="0" err="1"/>
              <a:t>work</a:t>
            </a:r>
            <a:r>
              <a:rPr lang="fr-CH" dirty="0"/>
              <a:t> on fine-tuning </a:t>
            </a:r>
            <a:r>
              <a:rPr lang="fr-CH" dirty="0" err="1"/>
              <a:t>parameters</a:t>
            </a:r>
            <a:endParaRPr lang="fr-CH" dirty="0"/>
          </a:p>
          <a:p>
            <a:pPr lvl="1"/>
            <a:r>
              <a:rPr lang="fr-CH" dirty="0" err="1"/>
              <a:t>Morphology</a:t>
            </a:r>
            <a:endParaRPr lang="fr-CH" dirty="0"/>
          </a:p>
          <a:p>
            <a:pPr lvl="1"/>
            <a:endParaRPr lang="fr-CH" dirty="0"/>
          </a:p>
          <a:p>
            <a:r>
              <a:rPr lang="fr-CH" dirty="0" err="1"/>
              <a:t>Adapt</a:t>
            </a:r>
            <a:r>
              <a:rPr lang="fr-CH" dirty="0"/>
              <a:t> to </a:t>
            </a:r>
            <a:r>
              <a:rPr lang="fr-CH" dirty="0" err="1"/>
              <a:t>different</a:t>
            </a:r>
            <a:r>
              <a:rPr lang="fr-CH" dirty="0"/>
              <a:t> </a:t>
            </a:r>
            <a:r>
              <a:rPr lang="fr-CH" dirty="0" err="1"/>
              <a:t>shapes</a:t>
            </a:r>
            <a:r>
              <a:rPr lang="fr-CH" dirty="0"/>
              <a:t> and sizes</a:t>
            </a:r>
          </a:p>
          <a:p>
            <a:pPr lvl="1"/>
            <a:r>
              <a:rPr lang="fr-CH" dirty="0" err="1"/>
              <a:t>Iterative</a:t>
            </a:r>
            <a:r>
              <a:rPr lang="fr-CH" dirty="0"/>
              <a:t> </a:t>
            </a:r>
            <a:r>
              <a:rPr lang="fr-CH" dirty="0" err="1"/>
              <a:t>approach</a:t>
            </a:r>
            <a:r>
              <a:rPr lang="fr-CH" dirty="0"/>
              <a:t> ?</a:t>
            </a:r>
          </a:p>
          <a:p>
            <a:pPr lvl="1"/>
            <a:endParaRPr lang="fr-CH" dirty="0"/>
          </a:p>
          <a:p>
            <a:r>
              <a:rPr lang="fr-CH" dirty="0" err="1"/>
              <a:t>Often</a:t>
            </a:r>
            <a:r>
              <a:rPr lang="fr-CH" dirty="0"/>
              <a:t>, </a:t>
            </a:r>
            <a:r>
              <a:rPr lang="fr-CH" dirty="0" err="1"/>
              <a:t>simpler</a:t>
            </a:r>
            <a:r>
              <a:rPr lang="fr-CH" dirty="0"/>
              <a:t> solutions are </a:t>
            </a:r>
            <a:r>
              <a:rPr lang="fr-CH" dirty="0" err="1"/>
              <a:t>better</a:t>
            </a:r>
            <a:endParaRPr lang="fr-CH" dirty="0"/>
          </a:p>
          <a:p>
            <a:pPr lvl="1"/>
            <a:r>
              <a:rPr lang="fr-CH" dirty="0" err="1"/>
              <a:t>Overcomplicating</a:t>
            </a:r>
            <a:r>
              <a:rPr lang="fr-CH" dirty="0"/>
              <a:t> </a:t>
            </a:r>
            <a:r>
              <a:rPr lang="fr-CH" dirty="0" err="1"/>
              <a:t>is</a:t>
            </a:r>
            <a:r>
              <a:rPr lang="fr-CH" dirty="0"/>
              <a:t> </a:t>
            </a:r>
            <a:r>
              <a:rPr lang="fr-CH" dirty="0" err="1"/>
              <a:t>risked</a:t>
            </a:r>
            <a:endParaRPr lang="fr-CH" dirty="0"/>
          </a:p>
          <a:p>
            <a:pPr lvl="2"/>
            <a:r>
              <a:rPr lang="fr-CH" dirty="0" err="1"/>
              <a:t>Processing</a:t>
            </a:r>
            <a:r>
              <a:rPr lang="fr-CH" dirty="0"/>
              <a:t> time</a:t>
            </a:r>
          </a:p>
          <a:p>
            <a:pPr lvl="2"/>
            <a:r>
              <a:rPr lang="fr-CH" dirty="0" err="1"/>
              <a:t>Overfitting</a:t>
            </a:r>
            <a:r>
              <a:rPr lang="fr-CH" dirty="0"/>
              <a:t> </a:t>
            </a:r>
            <a:r>
              <a:rPr lang="fr-CH" dirty="0" err="1"/>
              <a:t>dataset</a:t>
            </a:r>
            <a:endParaRPr lang="fr-CH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AD23D1D-3729-FD35-DB45-258447E74A07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C727C29-73FE-B396-F3F6-301B6E7E076F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201D16D-5CCE-CE66-5A0F-5DABE9BB9671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DEB23E5A-43F2-18C3-ED4D-7174E92A34D1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final</a:t>
            </a:r>
            <a:endParaRPr lang="fr-CH" sz="14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850775C-B4BA-89C6-F41B-D235BFB6C5D9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32/32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91527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7B6065-973F-0C42-A622-82787CDD1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"/>
            <a:ext cx="10353762" cy="970450"/>
          </a:xfrm>
        </p:spPr>
        <p:txBody>
          <a:bodyPr/>
          <a:lstStyle/>
          <a:p>
            <a:r>
              <a:rPr lang="fr-CH" dirty="0"/>
              <a:t>1.1 Objectives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39D450F-E8EC-B417-C35A-C643FA8F5834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05BBB47-4448-5C98-B6D3-40F39A622B67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BDD5E6B-B364-0B41-FA10-A044B925434D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20FAC23-42C4-012C-81EF-88A8C1BF9212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final</a:t>
            </a:r>
            <a:endParaRPr lang="fr-CH" sz="1400" dirty="0"/>
          </a:p>
        </p:txBody>
      </p:sp>
      <p:graphicFrame>
        <p:nvGraphicFramePr>
          <p:cNvPr id="14" name="Espace réservé du contenu 11">
            <a:extLst>
              <a:ext uri="{FF2B5EF4-FFF2-40B4-BE49-F238E27FC236}">
                <a16:creationId xmlns:a16="http://schemas.microsoft.com/office/drawing/2014/main" id="{52F61AF9-19A2-42F7-13A8-CAC99BCEE1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3629922"/>
              </p:ext>
            </p:extLst>
          </p:nvPr>
        </p:nvGraphicFramePr>
        <p:xfrm>
          <a:off x="913795" y="2827176"/>
          <a:ext cx="10353762" cy="2964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Espace réservé du contenu 2">
            <a:extLst>
              <a:ext uri="{FF2B5EF4-FFF2-40B4-BE49-F238E27FC236}">
                <a16:creationId xmlns:a16="http://schemas.microsoft.com/office/drawing/2014/main" id="{F6792137-A484-1813-4DF0-741916D41883}"/>
              </a:ext>
            </a:extLst>
          </p:cNvPr>
          <p:cNvSpPr txBox="1">
            <a:spLocks/>
          </p:cNvSpPr>
          <p:nvPr/>
        </p:nvSpPr>
        <p:spPr>
          <a:xfrm>
            <a:off x="1429084" y="1375646"/>
            <a:ext cx="4232135" cy="14515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CH" dirty="0"/>
              <a:t>Count </a:t>
            </a:r>
            <a:r>
              <a:rPr lang="fr-CH" dirty="0" err="1"/>
              <a:t>bacteria</a:t>
            </a:r>
            <a:endParaRPr lang="fr-CH" dirty="0"/>
          </a:p>
          <a:p>
            <a:pPr lvl="1"/>
            <a:r>
              <a:rPr lang="fr-CH" dirty="0" err="1"/>
              <a:t>Rebuild</a:t>
            </a:r>
            <a:r>
              <a:rPr lang="fr-CH" dirty="0"/>
              <a:t> contours ?</a:t>
            </a:r>
          </a:p>
          <a:p>
            <a:pPr lvl="1"/>
            <a:r>
              <a:rPr lang="fr-CH" dirty="0"/>
              <a:t>Use </a:t>
            </a:r>
            <a:r>
              <a:rPr lang="fr-CH" dirty="0" err="1"/>
              <a:t>methodologies</a:t>
            </a:r>
            <a:r>
              <a:rPr lang="fr-CH" dirty="0"/>
              <a:t> </a:t>
            </a:r>
            <a:r>
              <a:rPr lang="fr-CH" dirty="0" err="1"/>
              <a:t>seen</a:t>
            </a:r>
            <a:r>
              <a:rPr lang="fr-CH" dirty="0"/>
              <a:t> in class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7DE16B9-B028-09B2-5049-458AE4A6C9D7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4/32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467971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D11E9D-249A-70CD-0511-A16F64D75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449345"/>
            <a:ext cx="3535657" cy="615885"/>
          </a:xfrm>
        </p:spPr>
        <p:txBody>
          <a:bodyPr anchor="b">
            <a:normAutofit/>
          </a:bodyPr>
          <a:lstStyle/>
          <a:p>
            <a:pPr algn="l"/>
            <a:r>
              <a:rPr lang="fr-CH" sz="32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1.2 </a:t>
            </a:r>
            <a:r>
              <a:rPr lang="fr-CH" sz="32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Experiments</a:t>
            </a:r>
            <a:endParaRPr lang="fr-CH" sz="32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2F3E8FC-9103-9CE1-88C4-6266DB1A0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00519"/>
            <a:ext cx="3535657" cy="4414013"/>
          </a:xfrm>
        </p:spPr>
        <p:txBody>
          <a:bodyPr anchor="t">
            <a:normAutofit/>
          </a:bodyPr>
          <a:lstStyle/>
          <a:p>
            <a:r>
              <a:rPr lang="fr-CH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No </a:t>
            </a:r>
            <a:r>
              <a:rPr lang="fr-CH" sz="18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promising</a:t>
            </a:r>
            <a:r>
              <a:rPr lang="fr-CH" sz="1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fr-CH" sz="18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results</a:t>
            </a:r>
            <a:endParaRPr lang="fr-CH" sz="1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chemeClr val="bg1"/>
              </a:solidFill>
            </a:endParaRPr>
          </a:p>
          <a:p>
            <a:pPr lvl="1"/>
            <a:r>
              <a:rPr lang="fr-CH" sz="1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Big-kernel </a:t>
            </a:r>
            <a:r>
              <a:rPr lang="fr-CH" sz="14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blurring</a:t>
            </a:r>
            <a:r>
              <a:rPr lang="fr-CH" sz="1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 (50+, </a:t>
            </a:r>
            <a:r>
              <a:rPr lang="fr-CH" sz="14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Gaussian</a:t>
            </a:r>
            <a:r>
              <a:rPr lang="fr-CH" sz="1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, </a:t>
            </a:r>
            <a:r>
              <a:rPr lang="fr-CH" sz="14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Mean</a:t>
            </a:r>
            <a:r>
              <a:rPr lang="fr-CH" sz="1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fr-CH" sz="14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Iterative</a:t>
            </a:r>
            <a:r>
              <a:rPr lang="fr-CH" sz="1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fr-CH" sz="14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floodfill</a:t>
            </a:r>
            <a:endParaRPr lang="fr-CH" sz="14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chemeClr val="bg1"/>
              </a:solidFill>
            </a:endParaRPr>
          </a:p>
          <a:p>
            <a:pPr lvl="1"/>
            <a:r>
              <a:rPr lang="fr-CH" sz="1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Blue-</a:t>
            </a:r>
            <a:r>
              <a:rPr lang="fr-CH" sz="14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focused</a:t>
            </a:r>
            <a:r>
              <a:rPr lang="fr-CH" sz="1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fr-CH" sz="14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grayscale</a:t>
            </a:r>
            <a:endParaRPr lang="fr-CH" sz="14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chemeClr val="bg1"/>
              </a:solidFill>
            </a:endParaRPr>
          </a:p>
          <a:p>
            <a:pPr lvl="1"/>
            <a:endParaRPr lang="fr-CH" sz="14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chemeClr val="bg1"/>
              </a:solidFill>
            </a:endParaRPr>
          </a:p>
          <a:p>
            <a:r>
              <a:rPr lang="fr-CH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Promising</a:t>
            </a:r>
            <a:r>
              <a:rPr lang="fr-CH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fr-CH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result</a:t>
            </a:r>
            <a:r>
              <a:rPr lang="fr-CH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, </a:t>
            </a:r>
            <a:r>
              <a:rPr lang="fr-CH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aborted</a:t>
            </a:r>
            <a:endParaRPr lang="fr-CH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chemeClr val="bg1"/>
              </a:solidFill>
            </a:endParaRPr>
          </a:p>
          <a:p>
            <a:pPr lvl="1"/>
            <a:r>
              <a:rPr lang="fr-CH" sz="14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Kmean</a:t>
            </a:r>
            <a:r>
              <a:rPr lang="fr-CH" sz="1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 smart </a:t>
            </a:r>
            <a:r>
              <a:rPr lang="fr-CH" sz="14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supress</a:t>
            </a:r>
            <a:endParaRPr lang="fr-CH" sz="14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chemeClr val="bg1"/>
              </a:solidFill>
            </a:endParaRPr>
          </a:p>
          <a:p>
            <a:pPr lvl="1"/>
            <a:endParaRPr lang="fr-CH" sz="14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chemeClr val="bg1"/>
              </a:solidFill>
            </a:endParaRPr>
          </a:p>
          <a:p>
            <a:r>
              <a:rPr lang="fr-CH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Promising</a:t>
            </a:r>
            <a:r>
              <a:rPr lang="fr-CH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fr-CH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result</a:t>
            </a:r>
            <a:r>
              <a:rPr lang="fr-CH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, </a:t>
            </a:r>
            <a:r>
              <a:rPr lang="fr-CH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kept</a:t>
            </a:r>
            <a:endParaRPr lang="fr-CH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chemeClr val="bg1"/>
              </a:solidFill>
            </a:endParaRPr>
          </a:p>
          <a:p>
            <a:pPr lvl="1"/>
            <a:r>
              <a:rPr lang="fr-CH" sz="14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Kmean</a:t>
            </a:r>
            <a:r>
              <a:rPr lang="fr-CH" sz="1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 </a:t>
            </a:r>
            <a:r>
              <a:rPr lang="fr-CH" sz="14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chemeClr val="bg1"/>
                </a:solidFill>
              </a:rPr>
              <a:t>repair</a:t>
            </a:r>
            <a:endParaRPr lang="en-US" sz="14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12DFAA5-E810-CE52-9ED7-4A66278C7D68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Maxime Geminiani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DDBDBC-7668-6017-1018-2F3AE401EBF7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Master </a:t>
            </a:r>
            <a:r>
              <a:rPr lang="fr-CH" sz="1200" dirty="0" err="1">
                <a:solidFill>
                  <a:schemeClr val="bg1"/>
                </a:solidFill>
              </a:rPr>
              <a:t>Benefri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4B9BC45-836D-81F6-B4CF-2DC8658A3708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>
                <a:solidFill>
                  <a:schemeClr val="bg1"/>
                </a:solidFill>
              </a:rPr>
              <a:t>University</a:t>
            </a:r>
            <a:r>
              <a:rPr lang="fr-CH" sz="1200" dirty="0">
                <a:solidFill>
                  <a:schemeClr val="bg1"/>
                </a:solidFill>
              </a:rPr>
              <a:t> of Fribourg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F0C3D9B-5988-D0E0-FCEC-C0104EAB0C5D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Mini-</a:t>
            </a:r>
            <a:r>
              <a:rPr lang="fr-CH" sz="1200" dirty="0" err="1">
                <a:solidFill>
                  <a:schemeClr val="bg1"/>
                </a:solidFill>
              </a:rPr>
              <a:t>project</a:t>
            </a:r>
            <a:r>
              <a:rPr lang="fr-CH" sz="1200" dirty="0">
                <a:solidFill>
                  <a:schemeClr val="bg1"/>
                </a:solidFill>
              </a:rPr>
              <a:t> final</a:t>
            </a:r>
            <a:endParaRPr lang="fr-CH" sz="1400" dirty="0">
              <a:solidFill>
                <a:schemeClr val="bg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F715CB2-C3BF-5F0A-3AB1-7E5244044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550" y="1729652"/>
            <a:ext cx="7057504" cy="2931141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E4B8242-1AEA-3166-DCB1-0FE7F7A20C64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5/32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0714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FA7B8-1948-1FD9-255F-0EEC0A171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fr-CH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1.3 </a:t>
            </a:r>
            <a:r>
              <a:rPr lang="fr-CH" sz="28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Algorithm</a:t>
            </a:r>
            <a:endParaRPr lang="fr-CH" sz="2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3B9CB47-743F-D1C1-4264-E26040EFE9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430" y="2116441"/>
            <a:ext cx="3648778" cy="2997725"/>
          </a:xfrm>
        </p:spPr>
        <p:txBody>
          <a:bodyPr anchor="t">
            <a:normAutofit/>
          </a:bodyPr>
          <a:lstStyle/>
          <a:p>
            <a:r>
              <a:rPr lang="en-US" sz="20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Methodology</a:t>
            </a:r>
          </a:p>
          <a:p>
            <a:pPr lvl="1"/>
            <a:r>
              <a:rPr lang="en-US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Kmeans</a:t>
            </a:r>
            <a:endParaRPr lang="en-US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pPr lvl="1"/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Distance transform</a:t>
            </a:r>
          </a:p>
          <a:p>
            <a:pPr lvl="1"/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Morphologies</a:t>
            </a:r>
          </a:p>
          <a:p>
            <a:pPr lvl="1"/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Threshold distance</a:t>
            </a:r>
          </a:p>
          <a:p>
            <a:pPr lvl="1"/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Markers</a:t>
            </a:r>
          </a:p>
          <a:p>
            <a:pPr lvl="1"/>
            <a:r>
              <a:rPr lang="en-US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Watershed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8658B94-CC2B-D57B-C988-2D7BC248C262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Maxime Geminiani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14A2C64-86E7-5301-50DC-954BE9B5115D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Master </a:t>
            </a:r>
            <a:r>
              <a:rPr lang="fr-CH" sz="1200" dirty="0" err="1">
                <a:solidFill>
                  <a:schemeClr val="bg1"/>
                </a:solidFill>
              </a:rPr>
              <a:t>Benefri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84A68B9-097E-E5D6-6369-00AA3063DFAC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>
                <a:solidFill>
                  <a:schemeClr val="bg1"/>
                </a:solidFill>
              </a:rPr>
              <a:t>University</a:t>
            </a:r>
            <a:r>
              <a:rPr lang="fr-CH" sz="1200" dirty="0">
                <a:solidFill>
                  <a:schemeClr val="bg1"/>
                </a:solidFill>
              </a:rPr>
              <a:t> of Fribourg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167C2A5-1E02-A62F-A00A-80E90A0A022D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Mini-</a:t>
            </a:r>
            <a:r>
              <a:rPr lang="fr-CH" sz="1200" dirty="0" err="1">
                <a:solidFill>
                  <a:schemeClr val="bg1"/>
                </a:solidFill>
              </a:rPr>
              <a:t>project</a:t>
            </a:r>
            <a:r>
              <a:rPr lang="fr-CH" sz="1200" dirty="0">
                <a:solidFill>
                  <a:schemeClr val="bg1"/>
                </a:solidFill>
              </a:rPr>
              <a:t> final</a:t>
            </a:r>
            <a:endParaRPr lang="fr-CH" sz="1400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8E3A9FD-D5E7-215E-8DCE-84F3673DE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339" y="262615"/>
            <a:ext cx="6350078" cy="616512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A6796A3-E6CD-6C45-4E68-7F1460B119C2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6/32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214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D7FA7B8-1948-1FD9-255F-0EEC0A171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fr-CH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1.4 </a:t>
            </a:r>
            <a:r>
              <a:rPr lang="fr-CH" sz="280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Search</a:t>
            </a:r>
            <a:r>
              <a:rPr lang="fr-CH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classes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8426CA50-5C37-F3C8-41F7-67984120D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Classes</a:t>
            </a:r>
          </a:p>
          <a:p>
            <a:pPr lvl="1"/>
            <a:r>
              <a:rPr lang="en-US" sz="1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Hyper parameter bundle</a:t>
            </a:r>
          </a:p>
          <a:p>
            <a:pPr lvl="1"/>
            <a:r>
              <a:rPr lang="en-US" sz="14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Hyp</a:t>
            </a:r>
            <a:r>
              <a:rPr lang="en-US" sz="1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param bundle Matrix</a:t>
            </a:r>
          </a:p>
          <a:p>
            <a:pPr lvl="1"/>
            <a:r>
              <a:rPr lang="en-US" sz="1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Result bundle</a:t>
            </a:r>
          </a:p>
          <a:p>
            <a:pPr lvl="1"/>
            <a:endParaRPr lang="en-US" sz="14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  <a:p>
            <a:r>
              <a:rPr lang="en-US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Simplify processing pipeline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EF75C5D-2BA1-43DF-A7EA-02C7DEC12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Espace réservé du contenu 13">
            <a:extLst>
              <a:ext uri="{FF2B5EF4-FFF2-40B4-BE49-F238E27FC236}">
                <a16:creationId xmlns:a16="http://schemas.microsoft.com/office/drawing/2014/main" id="{498F170E-08D2-9986-F6F6-CAAD8875FC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40" y="1589289"/>
            <a:ext cx="5676236" cy="3533456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512715F4-0AD9-E646-73C5-C48A97B70477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Maxime Geminiani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A4FC6F27-6146-B339-45EB-2A06E98C4C91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Master </a:t>
            </a:r>
            <a:r>
              <a:rPr lang="fr-CH" sz="1200" dirty="0" err="1">
                <a:solidFill>
                  <a:schemeClr val="bg1"/>
                </a:solidFill>
              </a:rPr>
              <a:t>Benefri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DB47A9A-239C-AFE5-24BF-C2A9D62998A9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>
                <a:solidFill>
                  <a:schemeClr val="bg1"/>
                </a:solidFill>
              </a:rPr>
              <a:t>University</a:t>
            </a:r>
            <a:r>
              <a:rPr lang="fr-CH" sz="1200" dirty="0">
                <a:solidFill>
                  <a:schemeClr val="bg1"/>
                </a:solidFill>
              </a:rPr>
              <a:t> of Fribourg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7ED7CEF-FA61-1E17-586A-43C5CB25FB93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Mini-</a:t>
            </a:r>
            <a:r>
              <a:rPr lang="fr-CH" sz="1200" dirty="0" err="1">
                <a:solidFill>
                  <a:schemeClr val="bg1"/>
                </a:solidFill>
              </a:rPr>
              <a:t>project</a:t>
            </a:r>
            <a:r>
              <a:rPr lang="fr-CH" sz="1200" dirty="0">
                <a:solidFill>
                  <a:schemeClr val="bg1"/>
                </a:solidFill>
              </a:rPr>
              <a:t> final</a:t>
            </a:r>
            <a:endParaRPr lang="fr-CH" sz="1400" dirty="0">
              <a:solidFill>
                <a:schemeClr val="bg1"/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EF11FC1-E547-AD8E-945A-5B4A4F730ACE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>
                <a:solidFill>
                  <a:schemeClr val="bg1"/>
                </a:solidFill>
              </a:rPr>
              <a:t>7/32</a:t>
            </a:r>
            <a:endParaRPr lang="fr-CH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00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7FA7B8-1948-1FD9-255F-0EEC0A171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fr-CH" sz="28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1.5 </a:t>
            </a:r>
            <a:r>
              <a:rPr lang="fr-CH" sz="2800" dirty="0" err="1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Search</a:t>
            </a:r>
            <a:r>
              <a:rPr lang="fr-CH" sz="2800" dirty="0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 </a:t>
            </a:r>
            <a:r>
              <a:rPr lang="fr-CH" sz="2800" dirty="0" err="1">
                <a:ln>
                  <a:solidFill>
                    <a:srgbClr val="404040">
                      <a:alpha val="10000"/>
                    </a:srgbClr>
                  </a:solidFill>
                </a:ln>
              </a:rPr>
              <a:t>mecanism</a:t>
            </a:r>
            <a:endParaRPr lang="fr-CH" sz="2800" dirty="0">
              <a:ln>
                <a:solidFill>
                  <a:srgbClr val="404040">
                    <a:alpha val="10000"/>
                  </a:srgbClr>
                </a:solidFill>
              </a:ln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6C5448C2-004C-9CEA-1BB3-CC528D3C9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078749" cy="4058751"/>
          </a:xfrm>
        </p:spPr>
        <p:txBody>
          <a:bodyPr anchor="t">
            <a:normAutofit/>
          </a:bodyPr>
          <a:lstStyle/>
          <a:p>
            <a:r>
              <a:rPr lang="en-US" sz="1600" dirty="0"/>
              <a:t>Focused on multi-threading</a:t>
            </a:r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Matrix creates bundles</a:t>
            </a:r>
          </a:p>
          <a:p>
            <a:r>
              <a:rPr lang="en-US" sz="1400" dirty="0"/>
              <a:t>Thread process bundle group</a:t>
            </a:r>
            <a:endParaRPr lang="en-US" sz="1600" dirty="0"/>
          </a:p>
          <a:p>
            <a:pPr lvl="1"/>
            <a:r>
              <a:rPr lang="en-US" sz="1200" dirty="0"/>
              <a:t>One result bundle per image</a:t>
            </a:r>
          </a:p>
          <a:p>
            <a:pPr lvl="1"/>
            <a:r>
              <a:rPr lang="en-US" sz="1200" dirty="0"/>
              <a:t>N result bundles per hyper-param</a:t>
            </a:r>
          </a:p>
          <a:p>
            <a:r>
              <a:rPr lang="en-US" sz="1400" dirty="0"/>
              <a:t>Result bundles are merged</a:t>
            </a:r>
          </a:p>
          <a:p>
            <a:endParaRPr lang="en-US" sz="1400" dirty="0"/>
          </a:p>
          <a:p>
            <a:r>
              <a:rPr lang="en-US" sz="1400" dirty="0"/>
              <a:t>Result bundles are stored</a:t>
            </a:r>
          </a:p>
          <a:p>
            <a:pPr lvl="1"/>
            <a:r>
              <a:rPr lang="en-US" sz="1200" dirty="0"/>
              <a:t>Best</a:t>
            </a:r>
          </a:p>
          <a:p>
            <a:pPr lvl="1"/>
            <a:r>
              <a:rPr lang="en-US" sz="1200" dirty="0"/>
              <a:t>All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A22D114-11B7-46ED-94A9-18DC1C977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965196"/>
            <a:ext cx="6581364" cy="4781641"/>
          </a:xfrm>
          <a:prstGeom prst="rect">
            <a:avLst/>
          </a:prstGeom>
          <a:solidFill>
            <a:schemeClr val="tx1"/>
          </a:solidFill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Espace réservé du contenu 13">
            <a:extLst>
              <a:ext uri="{FF2B5EF4-FFF2-40B4-BE49-F238E27FC236}">
                <a16:creationId xmlns:a16="http://schemas.microsoft.com/office/drawing/2014/main" id="{30A688B4-E823-C72E-694E-2C1693FB9D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1" b="1"/>
          <a:stretch/>
        </p:blipFill>
        <p:spPr>
          <a:xfrm>
            <a:off x="5120640" y="1438360"/>
            <a:ext cx="5676236" cy="383531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FE557BEC-FA05-FD0D-D2D2-B4E66D98952F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67E40F8-99BA-DADE-5F15-2489E15AD1DD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C27CF55-F48A-8C74-6CC3-F59850B4B0E9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E1844735-64D5-6AE3-653D-84B65AA7E1D0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final</a:t>
            </a:r>
            <a:endParaRPr lang="fr-CH" sz="14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15888E3-FF99-4661-846C-CB15230927B8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8/32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259126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E4FF7D-4E5C-5761-DEE2-D4F8C7FC3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295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/>
              <a:t>2. Best bundle</a:t>
            </a:r>
          </a:p>
        </p:txBody>
      </p:sp>
      <p:sp>
        <p:nvSpPr>
          <p:cNvPr id="9" name="Titre 1">
            <a:extLst>
              <a:ext uri="{FF2B5EF4-FFF2-40B4-BE49-F238E27FC236}">
                <a16:creationId xmlns:a16="http://schemas.microsoft.com/office/drawing/2014/main" id="{47E6A959-202B-5FED-BFCF-16A58E2BBE98}"/>
              </a:ext>
            </a:extLst>
          </p:cNvPr>
          <p:cNvSpPr txBox="1">
            <a:spLocks/>
          </p:cNvSpPr>
          <p:nvPr/>
        </p:nvSpPr>
        <p:spPr>
          <a:xfrm>
            <a:off x="913795" y="2127623"/>
            <a:ext cx="5978072" cy="3567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 algn="l">
              <a:spcBef>
                <a:spcPct val="20000"/>
              </a:spcBef>
              <a:spcAft>
                <a:spcPts val="600"/>
              </a:spcAft>
              <a:buClr>
                <a:srgbClr val="8FE3A7"/>
              </a:buClr>
              <a:buSzPct val="70000"/>
              <a:buFont typeface="Wingdings 2" charset="2"/>
              <a:buChar char="•"/>
            </a:pPr>
            <a:r>
              <a:rPr lang="en-US" dirty="0">
                <a:latin typeface="+mn-lt"/>
                <a:ea typeface="+mn-ea"/>
                <a:cs typeface="+mn-cs"/>
              </a:rPr>
              <a:t>Full dataset</a:t>
            </a:r>
          </a:p>
          <a:p>
            <a:pPr marL="571500" indent="-571500" algn="l">
              <a:spcBef>
                <a:spcPct val="20000"/>
              </a:spcBef>
              <a:spcAft>
                <a:spcPts val="600"/>
              </a:spcAft>
              <a:buClr>
                <a:srgbClr val="8FE3A7"/>
              </a:buClr>
              <a:buSzPct val="70000"/>
              <a:buFont typeface="Wingdings 2" charset="2"/>
              <a:buChar char="•"/>
            </a:pPr>
            <a:r>
              <a:rPr lang="en-US" dirty="0">
                <a:latin typeface="+mn-lt"/>
                <a:ea typeface="+mn-ea"/>
                <a:cs typeface="+mn-cs"/>
              </a:rPr>
              <a:t>Best bundle</a:t>
            </a:r>
          </a:p>
          <a:p>
            <a:pPr marL="1028700" lvl="1" indent="-571500">
              <a:spcBef>
                <a:spcPct val="20000"/>
              </a:spcBef>
              <a:spcAft>
                <a:spcPts val="600"/>
              </a:spcAft>
              <a:buClr>
                <a:srgbClr val="8FE3A7"/>
              </a:buClr>
              <a:buSzPct val="70000"/>
              <a:buFont typeface="Wingdings 2" charset="2"/>
              <a:buChar char="•"/>
            </a:pPr>
            <a:r>
              <a:rPr lang="en-US" dirty="0"/>
              <a:t>Differences</a:t>
            </a:r>
          </a:p>
          <a:p>
            <a:pPr marL="1028700" lvl="1" indent="-571500">
              <a:spcBef>
                <a:spcPct val="20000"/>
              </a:spcBef>
              <a:spcAft>
                <a:spcPts val="600"/>
              </a:spcAft>
              <a:buClr>
                <a:srgbClr val="8FE3A7"/>
              </a:buClr>
              <a:buSzPct val="70000"/>
              <a:buFont typeface="Wingdings 2" charset="2"/>
              <a:buChar char="•"/>
            </a:pPr>
            <a:r>
              <a:rPr lang="en-US" dirty="0"/>
              <a:t>Run time</a:t>
            </a:r>
            <a:endParaRPr lang="en-US" dirty="0">
              <a:latin typeface="+mn-lt"/>
              <a:ea typeface="+mn-ea"/>
              <a:cs typeface="+mn-cs"/>
            </a:endParaRPr>
          </a:p>
        </p:txBody>
      </p:sp>
      <p:pic>
        <p:nvPicPr>
          <p:cNvPr id="21" name="Picture 18">
            <a:extLst>
              <a:ext uri="{FF2B5EF4-FFF2-40B4-BE49-F238E27FC236}">
                <a16:creationId xmlns:a16="http://schemas.microsoft.com/office/drawing/2014/main" id="{7AEE9CAC-347C-43C2-AE87-6BC5566E6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8" name="Espace réservé du contenu 4" descr="Une image contenant objet d’extérieur&#10;&#10;Description générée automatiquement">
            <a:extLst>
              <a:ext uri="{FF2B5EF4-FFF2-40B4-BE49-F238E27FC236}">
                <a16:creationId xmlns:a16="http://schemas.microsoft.com/office/drawing/2014/main" id="{C3CE6808-91EE-6A5B-701C-5CB1C7AAB6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2945" y="643465"/>
            <a:ext cx="3413222" cy="510337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CCB5EAA-6A5C-CC3A-B09E-6D2DAD3C1BB9}"/>
              </a:ext>
            </a:extLst>
          </p:cNvPr>
          <p:cNvSpPr txBox="1"/>
          <p:nvPr/>
        </p:nvSpPr>
        <p:spPr>
          <a:xfrm>
            <a:off x="70089" y="6548103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Maxime Geminiani</a:t>
            </a:r>
            <a:endParaRPr lang="fr-CH" sz="14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A5365A1-1A08-985A-C0D2-0A46A0564AD5}"/>
              </a:ext>
            </a:extLst>
          </p:cNvPr>
          <p:cNvSpPr txBox="1"/>
          <p:nvPr/>
        </p:nvSpPr>
        <p:spPr>
          <a:xfrm>
            <a:off x="5661219" y="6588400"/>
            <a:ext cx="125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Master </a:t>
            </a:r>
            <a:r>
              <a:rPr lang="fr-CH" sz="1200" dirty="0" err="1"/>
              <a:t>Benefri</a:t>
            </a:r>
            <a:endParaRPr lang="fr-CH" sz="14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0E41DEC-62C0-FA06-2BFB-E5869D71EBDB}"/>
              </a:ext>
            </a:extLst>
          </p:cNvPr>
          <p:cNvSpPr txBox="1"/>
          <p:nvPr/>
        </p:nvSpPr>
        <p:spPr>
          <a:xfrm>
            <a:off x="2512258" y="6548104"/>
            <a:ext cx="2310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 err="1"/>
              <a:t>University</a:t>
            </a:r>
            <a:r>
              <a:rPr lang="fr-CH" sz="1200" dirty="0"/>
              <a:t> of Fribourg</a:t>
            </a:r>
            <a:endParaRPr lang="fr-CH" sz="1400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20B5EE1-0194-FCFE-0075-C90976214E32}"/>
              </a:ext>
            </a:extLst>
          </p:cNvPr>
          <p:cNvSpPr txBox="1"/>
          <p:nvPr/>
        </p:nvSpPr>
        <p:spPr>
          <a:xfrm>
            <a:off x="8202302" y="6574260"/>
            <a:ext cx="2076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Mini-</a:t>
            </a:r>
            <a:r>
              <a:rPr lang="fr-CH" sz="1200" dirty="0" err="1"/>
              <a:t>project</a:t>
            </a:r>
            <a:r>
              <a:rPr lang="fr-CH" sz="1200" dirty="0"/>
              <a:t> final</a:t>
            </a:r>
            <a:endParaRPr lang="fr-CH" sz="1400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9460B2F7-C066-4039-363A-09D695A14551}"/>
              </a:ext>
            </a:extLst>
          </p:cNvPr>
          <p:cNvSpPr txBox="1"/>
          <p:nvPr/>
        </p:nvSpPr>
        <p:spPr>
          <a:xfrm>
            <a:off x="11235700" y="6574259"/>
            <a:ext cx="590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200" dirty="0"/>
              <a:t>9/32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376029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oise">
  <a:themeElements>
    <a:clrScheme name="Ardois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ois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ois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TM04033929[[fn=Ardoise]]</Template>
  <TotalTime>927</TotalTime>
  <Words>660</Words>
  <Application>Microsoft Office PowerPoint</Application>
  <PresentationFormat>Grand écran</PresentationFormat>
  <Paragraphs>293</Paragraphs>
  <Slides>32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36" baseType="lpstr">
      <vt:lpstr>Calibri</vt:lpstr>
      <vt:lpstr>Calisto MT</vt:lpstr>
      <vt:lpstr>Wingdings 2</vt:lpstr>
      <vt:lpstr>Ardoise</vt:lpstr>
      <vt:lpstr>Bacteria counting</vt:lpstr>
      <vt:lpstr>Table of content</vt:lpstr>
      <vt:lpstr>1. Implementation</vt:lpstr>
      <vt:lpstr>1.1 Objectives</vt:lpstr>
      <vt:lpstr>1.2 Experiments</vt:lpstr>
      <vt:lpstr>1.3 Algorithm</vt:lpstr>
      <vt:lpstr>1.4 Search classes</vt:lpstr>
      <vt:lpstr>1.5 Search mecanism</vt:lpstr>
      <vt:lpstr>2. Best bundle</vt:lpstr>
      <vt:lpstr>2.1 Coarse search</vt:lpstr>
      <vt:lpstr>2.1 Coarse search</vt:lpstr>
      <vt:lpstr>2.2 Fine search</vt:lpstr>
      <vt:lpstr>2.2 Fine search</vt:lpstr>
      <vt:lpstr>2.3 best bundle</vt:lpstr>
      <vt:lpstr>2.4 Results</vt:lpstr>
      <vt:lpstr>2.4 Results</vt:lpstr>
      <vt:lpstr>2.4 Results</vt:lpstr>
      <vt:lpstr>2.4 Results</vt:lpstr>
      <vt:lpstr>2.4 Results</vt:lpstr>
      <vt:lpstr>2.4 Results</vt:lpstr>
      <vt:lpstr>2.4 Results</vt:lpstr>
      <vt:lpstr>2.4 Results</vt:lpstr>
      <vt:lpstr>2.4 Results</vt:lpstr>
      <vt:lpstr>2.4 Results</vt:lpstr>
      <vt:lpstr>3. Data analysis</vt:lpstr>
      <vt:lpstr>3.1 Repair, morph kernel</vt:lpstr>
      <vt:lpstr>3.2 Time and differences</vt:lpstr>
      <vt:lpstr>3.3 Fine search analysis</vt:lpstr>
      <vt:lpstr>3.4 Double threshold analysis</vt:lpstr>
      <vt:lpstr>4. Conclusion</vt:lpstr>
      <vt:lpstr>4.1 Return on Objectives</vt:lpstr>
      <vt:lpstr>4.2 Lesson learned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Bacteria counting</dc:title>
  <dc:creator>Maxime Welcklen</dc:creator>
  <cp:lastModifiedBy>Maxime Welcklen</cp:lastModifiedBy>
  <cp:revision>134</cp:revision>
  <dcterms:created xsi:type="dcterms:W3CDTF">2022-11-26T17:22:05Z</dcterms:created>
  <dcterms:modified xsi:type="dcterms:W3CDTF">2022-12-13T01:46:16Z</dcterms:modified>
</cp:coreProperties>
</file>